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313" r:id="rId3"/>
    <p:sldId id="259" r:id="rId4"/>
    <p:sldId id="319" r:id="rId5"/>
    <p:sldId id="320" r:id="rId6"/>
    <p:sldId id="321" r:id="rId7"/>
    <p:sldId id="341" r:id="rId8"/>
    <p:sldId id="258" r:id="rId9"/>
    <p:sldId id="260" r:id="rId10"/>
    <p:sldId id="272" r:id="rId11"/>
    <p:sldId id="278" r:id="rId12"/>
    <p:sldId id="273" r:id="rId13"/>
    <p:sldId id="318" r:id="rId14"/>
    <p:sldId id="323" r:id="rId15"/>
    <p:sldId id="322" r:id="rId16"/>
    <p:sldId id="296" r:id="rId17"/>
    <p:sldId id="297" r:id="rId18"/>
    <p:sldId id="342" r:id="rId19"/>
    <p:sldId id="299" r:id="rId20"/>
    <p:sldId id="298" r:id="rId21"/>
    <p:sldId id="304" r:id="rId22"/>
    <p:sldId id="305" r:id="rId23"/>
    <p:sldId id="285" r:id="rId24"/>
    <p:sldId id="343" r:id="rId25"/>
    <p:sldId id="326" r:id="rId26"/>
    <p:sldId id="327" r:id="rId27"/>
    <p:sldId id="277" r:id="rId28"/>
    <p:sldId id="287" r:id="rId29"/>
    <p:sldId id="344" r:id="rId30"/>
    <p:sldId id="300" r:id="rId31"/>
    <p:sldId id="354" r:id="rId32"/>
    <p:sldId id="355" r:id="rId33"/>
    <p:sldId id="356" r:id="rId34"/>
    <p:sldId id="357" r:id="rId35"/>
    <p:sldId id="358" r:id="rId36"/>
    <p:sldId id="286" r:id="rId37"/>
    <p:sldId id="303" r:id="rId38"/>
    <p:sldId id="301" r:id="rId39"/>
    <p:sldId id="302" r:id="rId40"/>
    <p:sldId id="288" r:id="rId41"/>
    <p:sldId id="345" r:id="rId42"/>
    <p:sldId id="333" r:id="rId43"/>
    <p:sldId id="346" r:id="rId44"/>
    <p:sldId id="347" r:id="rId45"/>
    <p:sldId id="276" r:id="rId46"/>
    <p:sldId id="348" r:id="rId47"/>
    <p:sldId id="349" r:id="rId48"/>
    <p:sldId id="350" r:id="rId49"/>
    <p:sldId id="351" r:id="rId50"/>
    <p:sldId id="268" r:id="rId51"/>
    <p:sldId id="292" r:id="rId52"/>
    <p:sldId id="283" r:id="rId53"/>
    <p:sldId id="269" r:id="rId54"/>
    <p:sldId id="270" r:id="rId55"/>
    <p:sldId id="290" r:id="rId56"/>
    <p:sldId id="359" r:id="rId57"/>
    <p:sldId id="360" r:id="rId58"/>
    <p:sldId id="353" r:id="rId59"/>
    <p:sldId id="352" r:id="rId60"/>
    <p:sldId id="315" r:id="rId61"/>
    <p:sldId id="316" r:id="rId62"/>
    <p:sldId id="317" r:id="rId63"/>
    <p:sldId id="274" r:id="rId64"/>
    <p:sldId id="361" r:id="rId65"/>
    <p:sldId id="275" r:id="rId66"/>
    <p:sldId id="325" r:id="rId67"/>
    <p:sldId id="293" r:id="rId68"/>
    <p:sldId id="291" r:id="rId69"/>
    <p:sldId id="280" r:id="rId70"/>
    <p:sldId id="279" r:id="rId71"/>
    <p:sldId id="282" r:id="rId72"/>
    <p:sldId id="281" r:id="rId73"/>
    <p:sldId id="331" r:id="rId74"/>
    <p:sldId id="330" r:id="rId75"/>
    <p:sldId id="335" r:id="rId76"/>
    <p:sldId id="309" r:id="rId77"/>
    <p:sldId id="306" r:id="rId78"/>
    <p:sldId id="312" r:id="rId79"/>
    <p:sldId id="307" r:id="rId80"/>
    <p:sldId id="340" r:id="rId81"/>
    <p:sldId id="336" r:id="rId82"/>
    <p:sldId id="310" r:id="rId83"/>
    <p:sldId id="337" r:id="rId84"/>
    <p:sldId id="339" r:id="rId85"/>
    <p:sldId id="329" r:id="rId86"/>
    <p:sldId id="328" r:id="rId87"/>
    <p:sldId id="362" r:id="rId88"/>
    <p:sldId id="363" r:id="rId89"/>
    <p:sldId id="338" r:id="rId90"/>
    <p:sldId id="314" r:id="rId91"/>
    <p:sldId id="294" r:id="rId9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94BE-FA24-4A3D-9E2D-F951982C3D5E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94BE-FA24-4A3D-9E2D-F951982C3D5E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94BE-FA24-4A3D-9E2D-F951982C3D5E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94BE-FA24-4A3D-9E2D-F951982C3D5E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94BE-FA24-4A3D-9E2D-F951982C3D5E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94BE-FA24-4A3D-9E2D-F951982C3D5E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94BE-FA24-4A3D-9E2D-F951982C3D5E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94BE-FA24-4A3D-9E2D-F951982C3D5E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94BE-FA24-4A3D-9E2D-F951982C3D5E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94BE-FA24-4A3D-9E2D-F951982C3D5E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94BE-FA24-4A3D-9E2D-F951982C3D5E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B94BE-FA24-4A3D-9E2D-F951982C3D5E}" type="datetimeFigureOut">
              <a:rPr lang="cs-CZ" smtClean="0"/>
              <a:pPr/>
              <a:t>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roman.danel@vsb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//upload.wikimedia.org/wikipedia/commons/6/6e/Virtual_memory.sv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s.mcgill.ca/~rwest/wikispeedia/wpcd/images/39/3956.jpg.htm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hat.com/" TargetMode="External"/><Relationship Id="rId2" Type="http://schemas.openxmlformats.org/officeDocument/2006/relationships/hyperlink" Target="http://debian.org/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://osxbook.com/book/bonus/ancient/whatismacosx/arch_fs.html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omparison_of_file_systems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6B5A"/>
                </a:solidFill>
              </a:rPr>
              <a:t>Základy informatiky</a:t>
            </a:r>
            <a:br>
              <a:rPr lang="cs-CZ" dirty="0" smtClean="0">
                <a:solidFill>
                  <a:srgbClr val="006B5A"/>
                </a:solidFill>
              </a:rPr>
            </a:br>
            <a:r>
              <a:rPr lang="cs-CZ" b="1" dirty="0" smtClean="0">
                <a:solidFill>
                  <a:srgbClr val="006B5A"/>
                </a:solidFill>
              </a:rPr>
              <a:t>operační systémy</a:t>
            </a:r>
            <a:endParaRPr lang="cs-CZ" b="1" dirty="0">
              <a:solidFill>
                <a:srgbClr val="006B5A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Ing. Roman </a:t>
            </a:r>
            <a:r>
              <a:rPr lang="cs-CZ" dirty="0" err="1" smtClean="0">
                <a:solidFill>
                  <a:schemeClr val="tx1"/>
                </a:solidFill>
              </a:rPr>
              <a:t>Danel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Ph.D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sz="1900" dirty="0" err="1" smtClean="0">
                <a:hlinkClick r:id="rId2"/>
              </a:rPr>
              <a:t>roman.danel</a:t>
            </a:r>
            <a:r>
              <a:rPr lang="cs-CZ" sz="1900" dirty="0" smtClean="0">
                <a:hlinkClick r:id="rId2"/>
              </a:rPr>
              <a:t>@</a:t>
            </a:r>
            <a:r>
              <a:rPr lang="cs-CZ" sz="1900" dirty="0" err="1" smtClean="0">
                <a:hlinkClick r:id="rId2"/>
              </a:rPr>
              <a:t>vsb.cz</a:t>
            </a:r>
            <a:endParaRPr lang="cs-CZ" sz="1900" dirty="0" smtClean="0"/>
          </a:p>
          <a:p>
            <a:r>
              <a:rPr lang="cs-CZ" sz="1800" dirty="0" smtClean="0">
                <a:solidFill>
                  <a:srgbClr val="006B5A"/>
                </a:solidFill>
              </a:rPr>
              <a:t>Institut ekonomiky a systémů řízení</a:t>
            </a:r>
          </a:p>
          <a:p>
            <a:r>
              <a:rPr lang="cs-CZ" sz="1800" dirty="0" err="1" smtClean="0">
                <a:solidFill>
                  <a:srgbClr val="006B5A"/>
                </a:solidFill>
              </a:rPr>
              <a:t>Hornicko</a:t>
            </a:r>
            <a:r>
              <a:rPr lang="cs-CZ" sz="1800" dirty="0" smtClean="0">
                <a:solidFill>
                  <a:srgbClr val="006B5A"/>
                </a:solidFill>
              </a:rPr>
              <a:t> – geologická fakulta</a:t>
            </a:r>
          </a:p>
        </p:txBody>
      </p:sp>
      <p:pic>
        <p:nvPicPr>
          <p:cNvPr id="4" name="Obrázek 3" descr="LogoHG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285992"/>
            <a:ext cx="1242402" cy="1428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 - </a:t>
            </a:r>
            <a:r>
              <a:rPr lang="cs-CZ" dirty="0" err="1" smtClean="0"/>
              <a:t>kernel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Správa procesů</a:t>
            </a:r>
          </a:p>
          <a:p>
            <a:r>
              <a:rPr lang="cs-CZ" dirty="0" smtClean="0"/>
              <a:t>Správa prostředků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Úloha = </a:t>
            </a:r>
            <a:r>
              <a:rPr lang="cs-CZ" dirty="0" err="1" smtClean="0"/>
              <a:t>job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Adresový prostor = program + data</a:t>
            </a:r>
          </a:p>
          <a:p>
            <a:pPr>
              <a:buNone/>
            </a:pPr>
            <a:r>
              <a:rPr lang="cs-CZ" dirty="0" smtClean="0"/>
              <a:t>Přerušení = </a:t>
            </a:r>
            <a:r>
              <a:rPr lang="cs-CZ" dirty="0" err="1" smtClean="0"/>
              <a:t>interrupt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Jednouživatelské </a:t>
            </a:r>
            <a:r>
              <a:rPr lang="cs-CZ" dirty="0" err="1" smtClean="0"/>
              <a:t>jednoúlohové</a:t>
            </a:r>
            <a:r>
              <a:rPr lang="cs-CZ" dirty="0" smtClean="0"/>
              <a:t> – MS DOS</a:t>
            </a:r>
          </a:p>
          <a:p>
            <a:r>
              <a:rPr lang="cs-CZ" dirty="0" smtClean="0"/>
              <a:t>Jednouživatelské </a:t>
            </a:r>
            <a:r>
              <a:rPr lang="cs-CZ" dirty="0" err="1" smtClean="0"/>
              <a:t>víceúlohové</a:t>
            </a:r>
            <a:r>
              <a:rPr lang="cs-CZ" dirty="0" smtClean="0"/>
              <a:t> – Win3, Win9x</a:t>
            </a:r>
          </a:p>
          <a:p>
            <a:r>
              <a:rPr lang="cs-CZ" dirty="0" smtClean="0"/>
              <a:t>Víceuživatelské – NT, Unix, …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Víceúlohové</a:t>
            </a:r>
            <a:r>
              <a:rPr lang="cs-CZ" dirty="0" smtClean="0"/>
              <a:t> – multitasking.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Multitasking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1967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Kooperativní</a:t>
            </a:r>
          </a:p>
          <a:p>
            <a:r>
              <a:rPr lang="cs-CZ" dirty="0" smtClean="0"/>
              <a:t>Preemptivní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7827515" cy="27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Klient (workstation)</a:t>
            </a:r>
          </a:p>
          <a:p>
            <a:r>
              <a:rPr lang="cs-CZ" dirty="0" smtClean="0"/>
              <a:t>Server</a:t>
            </a:r>
          </a:p>
          <a:p>
            <a:r>
              <a:rPr lang="cs-CZ" dirty="0" err="1" smtClean="0"/>
              <a:t>Embedded</a:t>
            </a:r>
            <a:r>
              <a:rPr lang="cs-CZ" dirty="0" smtClean="0"/>
              <a:t> systém</a:t>
            </a:r>
          </a:p>
          <a:p>
            <a:r>
              <a:rPr lang="cs-CZ" dirty="0" smtClean="0"/>
              <a:t>Mainframe</a:t>
            </a:r>
          </a:p>
          <a:p>
            <a:r>
              <a:rPr lang="cs-CZ" dirty="0" err="1" smtClean="0"/>
              <a:t>Supercomputer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755576" y="3212976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Windows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627784" y="2132856"/>
            <a:ext cx="14401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Windows 7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627784" y="3284984"/>
            <a:ext cx="15121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Windows Server 2008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627784" y="4437112"/>
            <a:ext cx="15121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Windows CE</a:t>
            </a:r>
            <a:endParaRPr lang="cs-CZ" dirty="0"/>
          </a:p>
        </p:txBody>
      </p:sp>
      <p:cxnSp>
        <p:nvCxnSpPr>
          <p:cNvPr id="9" name="Přímá spojovací šipka 8"/>
          <p:cNvCxnSpPr>
            <a:stCxn id="4" idx="3"/>
            <a:endCxn id="5" idx="1"/>
          </p:cNvCxnSpPr>
          <p:nvPr/>
        </p:nvCxnSpPr>
        <p:spPr>
          <a:xfrm flipV="1">
            <a:off x="2123728" y="2528900"/>
            <a:ext cx="504056" cy="1116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endCxn id="6" idx="1"/>
          </p:cNvCxnSpPr>
          <p:nvPr/>
        </p:nvCxnSpPr>
        <p:spPr>
          <a:xfrm>
            <a:off x="2195736" y="364502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4" idx="3"/>
            <a:endCxn id="7" idx="1"/>
          </p:cNvCxnSpPr>
          <p:nvPr/>
        </p:nvCxnSpPr>
        <p:spPr>
          <a:xfrm>
            <a:off x="2123728" y="3645024"/>
            <a:ext cx="50405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860032" y="3284984"/>
            <a:ext cx="13681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UNIX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6588224" y="2132856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Linux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6588224" y="3284984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BSD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6588224" y="450912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OS X</a:t>
            </a:r>
            <a:endParaRPr lang="cs-CZ" dirty="0"/>
          </a:p>
        </p:txBody>
      </p:sp>
      <p:cxnSp>
        <p:nvCxnSpPr>
          <p:cNvPr id="20" name="Přímá spojovací šipka 19"/>
          <p:cNvCxnSpPr>
            <a:stCxn id="15" idx="3"/>
            <a:endCxn id="16" idx="1"/>
          </p:cNvCxnSpPr>
          <p:nvPr/>
        </p:nvCxnSpPr>
        <p:spPr>
          <a:xfrm flipV="1">
            <a:off x="6228184" y="2492896"/>
            <a:ext cx="36004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15" idx="3"/>
            <a:endCxn id="17" idx="1"/>
          </p:cNvCxnSpPr>
          <p:nvPr/>
        </p:nvCxnSpPr>
        <p:spPr>
          <a:xfrm>
            <a:off x="6228184" y="364502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15" idx="3"/>
            <a:endCxn id="18" idx="1"/>
          </p:cNvCxnSpPr>
          <p:nvPr/>
        </p:nvCxnSpPr>
        <p:spPr>
          <a:xfrm>
            <a:off x="6228184" y="3645024"/>
            <a:ext cx="360040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Rozdělení OS dle způsobu nasazení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Dávkový</a:t>
            </a:r>
          </a:p>
          <a:p>
            <a:r>
              <a:rPr lang="cs-CZ" dirty="0" smtClean="0"/>
              <a:t>Interaktivní </a:t>
            </a:r>
          </a:p>
          <a:p>
            <a:r>
              <a:rPr lang="cs-CZ" dirty="0" smtClean="0"/>
              <a:t>OS reálného času (Real </a:t>
            </a:r>
            <a:r>
              <a:rPr lang="cs-CZ" dirty="0" err="1" smtClean="0"/>
              <a:t>Time</a:t>
            </a:r>
            <a:r>
              <a:rPr lang="cs-CZ" dirty="0" smtClean="0"/>
              <a:t> OS)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 reálného času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Musí být zaručeno, že požadavek je zpracován do určitého času:</a:t>
            </a:r>
          </a:p>
          <a:p>
            <a:r>
              <a:rPr lang="cs-CZ" dirty="0" smtClean="0"/>
              <a:t>Hard RT – deterministický-&gt; přímé řízení, užití tam, kde překročení času odezvy může mít fatální důsledek</a:t>
            </a:r>
          </a:p>
          <a:p>
            <a:r>
              <a:rPr lang="cs-CZ" dirty="0" smtClean="0"/>
              <a:t>Soft RT</a:t>
            </a:r>
          </a:p>
          <a:p>
            <a:r>
              <a:rPr lang="cs-CZ" dirty="0" smtClean="0"/>
              <a:t>Vyšší </a:t>
            </a:r>
            <a:r>
              <a:rPr lang="cs-CZ" dirty="0" smtClean="0"/>
              <a:t>režie pro řízení </a:t>
            </a:r>
            <a:r>
              <a:rPr lang="cs-CZ" dirty="0" smtClean="0"/>
              <a:t>procesů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RTOS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Windows: </a:t>
            </a:r>
            <a:r>
              <a:rPr lang="cs-CZ" dirty="0" err="1" smtClean="0"/>
              <a:t>Win</a:t>
            </a:r>
            <a:r>
              <a:rPr lang="cs-CZ" dirty="0" smtClean="0"/>
              <a:t> RTX, </a:t>
            </a:r>
          </a:p>
          <a:p>
            <a:r>
              <a:rPr lang="cs-CZ" dirty="0" smtClean="0"/>
              <a:t>Linux: RT Linux, RTAI</a:t>
            </a:r>
          </a:p>
          <a:p>
            <a:r>
              <a:rPr lang="cs-CZ" dirty="0" smtClean="0"/>
              <a:t>OSE RTOS (</a:t>
            </a:r>
            <a:r>
              <a:rPr lang="cs-CZ" dirty="0" err="1" smtClean="0"/>
              <a:t>Enea</a:t>
            </a:r>
            <a:r>
              <a:rPr lang="cs-CZ" dirty="0" smtClean="0"/>
              <a:t> SW)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98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 Windows a 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Málo priorit vláken</a:t>
            </a:r>
          </a:p>
          <a:p>
            <a:r>
              <a:rPr lang="cs-CZ" dirty="0" err="1" smtClean="0"/>
              <a:t>Nedeterminismus</a:t>
            </a:r>
            <a:r>
              <a:rPr lang="cs-CZ" dirty="0" smtClean="0"/>
              <a:t> plánovače</a:t>
            </a:r>
          </a:p>
          <a:p>
            <a:r>
              <a:rPr lang="cs-CZ" dirty="0" smtClean="0"/>
              <a:t>Malé rozlišení časovače (5 </a:t>
            </a:r>
            <a:r>
              <a:rPr lang="cs-CZ" dirty="0" err="1" smtClean="0"/>
              <a:t>ms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Nedostatečná rychlost </a:t>
            </a:r>
            <a:r>
              <a:rPr lang="cs-CZ" smtClean="0"/>
              <a:t>přepínání kontextu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Funkce operačního systému</a:t>
            </a:r>
          </a:p>
          <a:p>
            <a:r>
              <a:rPr lang="cs-CZ" dirty="0" smtClean="0"/>
              <a:t>Jádro operačního systému</a:t>
            </a:r>
          </a:p>
          <a:p>
            <a:r>
              <a:rPr lang="cs-CZ" dirty="0" smtClean="0"/>
              <a:t>Klasifikace OS</a:t>
            </a:r>
          </a:p>
          <a:p>
            <a:r>
              <a:rPr lang="cs-CZ" dirty="0" smtClean="0"/>
              <a:t>OS reálného času</a:t>
            </a:r>
          </a:p>
          <a:p>
            <a:r>
              <a:rPr lang="cs-CZ" dirty="0" smtClean="0"/>
              <a:t>Procesy, plánování procesů, synchronizace</a:t>
            </a:r>
          </a:p>
          <a:p>
            <a:r>
              <a:rPr lang="cs-CZ" dirty="0" smtClean="0"/>
              <a:t>Souborový systém</a:t>
            </a:r>
          </a:p>
          <a:p>
            <a:r>
              <a:rPr lang="cs-CZ" dirty="0" smtClean="0"/>
              <a:t>OS mainframe počítačů</a:t>
            </a:r>
          </a:p>
          <a:p>
            <a:r>
              <a:rPr lang="cs-CZ" dirty="0" smtClean="0"/>
              <a:t>MS DOS, Windows, UNIX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690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 mainframe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IBM - OS/400</a:t>
            </a:r>
          </a:p>
          <a:p>
            <a:r>
              <a:rPr lang="cs-CZ" dirty="0" smtClean="0"/>
              <a:t>Digital - RSX, VMS</a:t>
            </a:r>
          </a:p>
          <a:p>
            <a:r>
              <a:rPr lang="cs-CZ" dirty="0" smtClean="0"/>
              <a:t>Unix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OpenVMS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Víceúlohový</a:t>
            </a:r>
            <a:r>
              <a:rPr lang="cs-CZ" dirty="0" smtClean="0"/>
              <a:t>, víceuživatelský, virtuální paměť</a:t>
            </a:r>
          </a:p>
          <a:p>
            <a:r>
              <a:rPr lang="cs-CZ" dirty="0" smtClean="0"/>
              <a:t>Podpora pro </a:t>
            </a:r>
            <a:r>
              <a:rPr lang="cs-CZ" dirty="0" err="1" smtClean="0"/>
              <a:t>clustering</a:t>
            </a:r>
            <a:endParaRPr lang="cs-CZ" dirty="0" smtClean="0"/>
          </a:p>
          <a:p>
            <a:r>
              <a:rPr lang="cs-CZ" dirty="0" smtClean="0"/>
              <a:t>tři režimy – reálného času, dávkový, transakční</a:t>
            </a:r>
          </a:p>
          <a:p>
            <a:r>
              <a:rPr lang="cs-CZ" dirty="0" smtClean="0"/>
              <a:t>Procesory VAX, ALPHA, nyní Intel</a:t>
            </a:r>
          </a:p>
          <a:p>
            <a:r>
              <a:rPr lang="cs-CZ" dirty="0" smtClean="0"/>
              <a:t>GUI – </a:t>
            </a:r>
            <a:r>
              <a:rPr lang="cs-CZ" dirty="0" err="1" smtClean="0"/>
              <a:t>DECWindows</a:t>
            </a:r>
            <a:r>
              <a:rPr lang="cs-CZ" dirty="0" smtClean="0"/>
              <a:t> + Motif</a:t>
            </a:r>
          </a:p>
          <a:p>
            <a:r>
              <a:rPr lang="cs-CZ" dirty="0" err="1" smtClean="0"/>
              <a:t>File</a:t>
            </a:r>
            <a:r>
              <a:rPr lang="cs-CZ" dirty="0" smtClean="0"/>
              <a:t> systém </a:t>
            </a:r>
            <a:r>
              <a:rPr lang="cs-CZ" dirty="0" err="1" smtClean="0"/>
              <a:t>Files</a:t>
            </a:r>
            <a:r>
              <a:rPr lang="cs-CZ" dirty="0" smtClean="0"/>
              <a:t>-11 (</a:t>
            </a:r>
            <a:r>
              <a:rPr lang="cs-CZ" dirty="0" err="1" smtClean="0"/>
              <a:t>access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list, </a:t>
            </a:r>
            <a:r>
              <a:rPr lang="cs-CZ" dirty="0" err="1" smtClean="0"/>
              <a:t>versioning</a:t>
            </a:r>
            <a:r>
              <a:rPr lang="cs-CZ" dirty="0" smtClean="0"/>
              <a:t>, </a:t>
            </a:r>
            <a:r>
              <a:rPr lang="cs-CZ" dirty="0" err="1" smtClean="0"/>
              <a:t>record</a:t>
            </a:r>
            <a:r>
              <a:rPr lang="cs-CZ" dirty="0" smtClean="0"/>
              <a:t> </a:t>
            </a:r>
            <a:r>
              <a:rPr lang="cs-CZ" dirty="0" err="1" smtClean="0"/>
              <a:t>oriented</a:t>
            </a:r>
            <a:r>
              <a:rPr lang="cs-CZ" dirty="0" smtClean="0"/>
              <a:t> /O,…)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RSX 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Digital –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OS</a:t>
            </a:r>
          </a:p>
          <a:p>
            <a:r>
              <a:rPr lang="cs-CZ" dirty="0" smtClean="0"/>
              <a:t>1970-1990</a:t>
            </a:r>
          </a:p>
          <a:p>
            <a:r>
              <a:rPr lang="cs-CZ" dirty="0" smtClean="0"/>
              <a:t>Počítače řady PDP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Interrupt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Mechanismus, kterým si řadiče mohou vyžádat pozornost procesoru.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Vnější</a:t>
            </a:r>
            <a:r>
              <a:rPr lang="cs-CZ" b="1" dirty="0" smtClean="0"/>
              <a:t> </a:t>
            </a:r>
            <a:r>
              <a:rPr lang="cs-CZ" dirty="0" smtClean="0"/>
              <a:t>– řadič, HW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Vnitřní</a:t>
            </a:r>
            <a:r>
              <a:rPr lang="cs-CZ" dirty="0" smtClean="0"/>
              <a:t> – chybou při provádění strojové instrukce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Programový</a:t>
            </a:r>
            <a:r>
              <a:rPr lang="cs-CZ" dirty="0" smtClean="0"/>
              <a:t> – voláním ze SW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Vnitřní </a:t>
            </a:r>
            <a:r>
              <a:rPr lang="cs-CZ" dirty="0" err="1" smtClean="0"/>
              <a:t>interrupt</a:t>
            </a:r>
            <a:r>
              <a:rPr lang="cs-CZ" dirty="0" smtClean="0"/>
              <a:t> z programu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x86 assembler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 smtClean="0"/>
              <a:t>A SEGMENT </a:t>
            </a:r>
          </a:p>
          <a:p>
            <a:pPr>
              <a:buNone/>
            </a:pPr>
            <a:r>
              <a:rPr lang="cs-CZ" dirty="0" smtClean="0"/>
              <a:t>ASSUME CS:A,DS:A </a:t>
            </a:r>
          </a:p>
          <a:p>
            <a:pPr>
              <a:buNone/>
            </a:pPr>
            <a:r>
              <a:rPr lang="cs-CZ" dirty="0" smtClean="0"/>
              <a:t>ORG 100H </a:t>
            </a:r>
          </a:p>
          <a:p>
            <a:pPr>
              <a:buNone/>
            </a:pPr>
            <a:r>
              <a:rPr lang="cs-CZ" dirty="0" smtClean="0"/>
              <a:t>START: </a:t>
            </a:r>
          </a:p>
          <a:p>
            <a:pPr>
              <a:buNone/>
            </a:pPr>
            <a:r>
              <a:rPr lang="cs-CZ" dirty="0" smtClean="0"/>
              <a:t>	MOV AH,9 </a:t>
            </a:r>
          </a:p>
          <a:p>
            <a:pPr>
              <a:buNone/>
            </a:pPr>
            <a:r>
              <a:rPr lang="cs-CZ" dirty="0" smtClean="0"/>
              <a:t>	MOV DX, OFFSET TEXT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b="1" dirty="0" smtClean="0"/>
              <a:t>INT 21H </a:t>
            </a:r>
          </a:p>
          <a:p>
            <a:pPr>
              <a:buNone/>
            </a:pPr>
            <a:r>
              <a:rPr lang="cs-CZ" dirty="0" smtClean="0"/>
              <a:t>	MOV DL,'$' </a:t>
            </a:r>
          </a:p>
          <a:p>
            <a:pPr>
              <a:buNone/>
            </a:pPr>
            <a:r>
              <a:rPr lang="cs-CZ" dirty="0" smtClean="0"/>
              <a:t>	MOV AH,2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b="1" dirty="0" smtClean="0"/>
              <a:t>INT 21H </a:t>
            </a:r>
          </a:p>
          <a:p>
            <a:pPr>
              <a:buNone/>
            </a:pPr>
            <a:r>
              <a:rPr lang="cs-CZ" b="1" dirty="0" smtClean="0"/>
              <a:t>	INT 20H </a:t>
            </a:r>
          </a:p>
          <a:p>
            <a:pPr>
              <a:buNone/>
            </a:pPr>
            <a:r>
              <a:rPr lang="cs-CZ" dirty="0" smtClean="0"/>
              <a:t>	TEXT DB ' HELLO', 13, 10, ‘WORLD!' </a:t>
            </a:r>
          </a:p>
          <a:p>
            <a:pPr>
              <a:buNone/>
            </a:pPr>
            <a:r>
              <a:rPr lang="cs-CZ" dirty="0" smtClean="0"/>
              <a:t>	A ENDS </a:t>
            </a:r>
          </a:p>
          <a:p>
            <a:pPr>
              <a:buNone/>
            </a:pPr>
            <a:r>
              <a:rPr lang="cs-CZ" dirty="0" smtClean="0"/>
              <a:t>END START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0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DMA (</a:t>
            </a:r>
            <a:r>
              <a:rPr lang="cs-CZ" dirty="0" err="1" smtClean="0"/>
              <a:t>Direct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r>
              <a:rPr lang="cs-CZ" dirty="0" smtClean="0"/>
              <a:t> Access) – metoda přenosu bloků mezi portem a pamětí bez účasti procesoru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prostředek komunikace počítače s přídavnými zařízeními</a:t>
            </a:r>
          </a:p>
          <a:p>
            <a:r>
              <a:rPr lang="cs-CZ" dirty="0" smtClean="0"/>
              <a:t>Rozlišují se číslem portu</a:t>
            </a:r>
          </a:p>
          <a:p>
            <a:r>
              <a:rPr lang="cs-CZ" dirty="0" smtClean="0"/>
              <a:t>Obousměrná konfigurace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Priority procesů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Strategie FCFS (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come</a:t>
            </a:r>
            <a:r>
              <a:rPr lang="cs-CZ" dirty="0" smtClean="0"/>
              <a:t>,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served</a:t>
            </a:r>
            <a:r>
              <a:rPr lang="cs-CZ" dirty="0" smtClean="0"/>
              <a:t>)</a:t>
            </a:r>
          </a:p>
          <a:p>
            <a:r>
              <a:rPr lang="cs-CZ" dirty="0" smtClean="0"/>
              <a:t>Strategie SJF (</a:t>
            </a:r>
            <a:r>
              <a:rPr lang="cs-CZ" dirty="0" err="1" smtClean="0"/>
              <a:t>Shortest</a:t>
            </a:r>
            <a:r>
              <a:rPr lang="cs-CZ" dirty="0" smtClean="0"/>
              <a:t> Job </a:t>
            </a:r>
            <a:r>
              <a:rPr lang="cs-CZ" dirty="0" err="1" smtClean="0"/>
              <a:t>First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Prioritní strategie – problém „</a:t>
            </a:r>
            <a:r>
              <a:rPr lang="cs-CZ" dirty="0" err="1" smtClean="0"/>
              <a:t>starving</a:t>
            </a:r>
            <a:r>
              <a:rPr lang="cs-CZ" dirty="0" smtClean="0"/>
              <a:t>“</a:t>
            </a:r>
          </a:p>
          <a:p>
            <a:pPr lvl="1"/>
            <a:r>
              <a:rPr lang="cs-CZ" dirty="0" err="1" smtClean="0"/>
              <a:t>Aging</a:t>
            </a:r>
            <a:r>
              <a:rPr lang="cs-CZ" dirty="0" smtClean="0"/>
              <a:t> – zvyšování priority procesů dlouhodobě ve stavu </a:t>
            </a:r>
            <a:r>
              <a:rPr lang="cs-CZ" dirty="0" err="1" smtClean="0"/>
              <a:t>waiting</a:t>
            </a:r>
            <a:endParaRPr lang="cs-CZ" dirty="0" smtClean="0"/>
          </a:p>
          <a:p>
            <a:pPr lvl="1"/>
            <a:r>
              <a:rPr lang="cs-CZ" dirty="0" smtClean="0"/>
              <a:t>Proměnná délka časového kvanta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Procesu je OS přidělena paměť, systémové zdroje a nejméně jeden </a:t>
            </a:r>
            <a:r>
              <a:rPr lang="cs-CZ" dirty="0" err="1" smtClean="0"/>
              <a:t>podproces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Block</a:t>
            </a:r>
            <a:r>
              <a:rPr lang="cs-CZ" dirty="0" smtClean="0"/>
              <a:t> – datová struktura pro práci procesoru s procesem</a:t>
            </a:r>
          </a:p>
          <a:p>
            <a:r>
              <a:rPr lang="cs-CZ" dirty="0" err="1" smtClean="0"/>
              <a:t>Context</a:t>
            </a:r>
            <a:r>
              <a:rPr lang="cs-CZ" dirty="0" smtClean="0"/>
              <a:t> </a:t>
            </a:r>
            <a:r>
              <a:rPr lang="cs-CZ" dirty="0" err="1" smtClean="0"/>
              <a:t>Switch</a:t>
            </a:r>
            <a:endParaRPr lang="cs-CZ" dirty="0" smtClean="0"/>
          </a:p>
          <a:p>
            <a:r>
              <a:rPr lang="cs-CZ" dirty="0" err="1" smtClean="0"/>
              <a:t>Thready</a:t>
            </a:r>
            <a:r>
              <a:rPr lang="cs-CZ" dirty="0" smtClean="0"/>
              <a:t> (vlákna) – elementární proces, mají společný adresový prostor a mohou spolu komunikovat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Programy: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err="1" smtClean="0"/>
              <a:t>Tlist</a:t>
            </a:r>
            <a:r>
              <a:rPr lang="cs-CZ" dirty="0" smtClean="0"/>
              <a:t> (UNIX – </a:t>
            </a:r>
            <a:r>
              <a:rPr lang="cs-CZ" dirty="0" err="1" smtClean="0"/>
              <a:t>ps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err="1" smtClean="0"/>
              <a:t>kill</a:t>
            </a:r>
            <a:r>
              <a:rPr lang="cs-CZ" dirty="0" smtClean="0"/>
              <a:t> </a:t>
            </a:r>
            <a:r>
              <a:rPr lang="cs-CZ" i="1" dirty="0" smtClean="0"/>
              <a:t>PID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javamex.com/tutorials/threads/Thread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544616" cy="4283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810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Co je to operační systém?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Jaké znáte operační systémy?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- 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Běžící (RUNNING)</a:t>
            </a:r>
          </a:p>
          <a:p>
            <a:r>
              <a:rPr lang="cs-CZ" dirty="0" smtClean="0"/>
              <a:t>Připravený (READY)</a:t>
            </a:r>
          </a:p>
          <a:p>
            <a:r>
              <a:rPr lang="cs-CZ" dirty="0" smtClean="0"/>
              <a:t>Čekající (WAITING)</a:t>
            </a:r>
          </a:p>
          <a:p>
            <a:r>
              <a:rPr lang="cs-CZ" dirty="0" smtClean="0"/>
              <a:t>Pozastavený (SUSPENDED)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smtClean="0"/>
              <a:t>State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An example of a process state transition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2276872"/>
            <a:ext cx="7252067" cy="2746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1012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Thread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THREAD - </a:t>
            </a:r>
            <a:r>
              <a:rPr lang="en-US" dirty="0" smtClean="0"/>
              <a:t>is the </a:t>
            </a:r>
            <a:r>
              <a:rPr lang="en-US" b="1" dirty="0" smtClean="0"/>
              <a:t>smallest sequence of programmed instructions </a:t>
            </a:r>
            <a:r>
              <a:rPr lang="en-US" dirty="0" smtClean="0"/>
              <a:t>that can be managed independently by an operating system </a:t>
            </a:r>
            <a:r>
              <a:rPr lang="en-US" b="1" dirty="0" smtClean="0"/>
              <a:t>scheduler</a:t>
            </a:r>
            <a:endParaRPr lang="cs-CZ" b="1" dirty="0" smtClean="0"/>
          </a:p>
          <a:p>
            <a:pPr lvl="1"/>
            <a:r>
              <a:rPr lang="cs-CZ" dirty="0" smtClean="0"/>
              <a:t>TID</a:t>
            </a:r>
          </a:p>
          <a:p>
            <a:pPr lvl="1"/>
            <a:r>
              <a:rPr lang="cs-CZ" dirty="0" err="1" smtClean="0"/>
              <a:t>Context</a:t>
            </a:r>
            <a:endParaRPr lang="cs-CZ" dirty="0" smtClean="0"/>
          </a:p>
          <a:p>
            <a:pPr lvl="1"/>
            <a:r>
              <a:rPr lang="cs-CZ" dirty="0" err="1" smtClean="0"/>
              <a:t>Token</a:t>
            </a:r>
            <a:r>
              <a:rPr lang="cs-CZ" dirty="0" smtClean="0"/>
              <a:t> (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authorisation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Priority</a:t>
            </a:r>
          </a:p>
          <a:p>
            <a:pPr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41650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JOB –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processes</a:t>
            </a:r>
            <a:r>
              <a:rPr lang="cs-CZ" dirty="0" smtClean="0"/>
              <a:t> as entity</a:t>
            </a:r>
          </a:p>
          <a:p>
            <a:r>
              <a:rPr lang="cs-CZ" dirty="0" smtClean="0"/>
              <a:t>Windows = PE (Portable </a:t>
            </a:r>
            <a:r>
              <a:rPr lang="cs-CZ" dirty="0" err="1" smtClean="0"/>
              <a:t>Executable</a:t>
            </a:r>
            <a:r>
              <a:rPr lang="cs-CZ" dirty="0" smtClean="0"/>
              <a:t>, </a:t>
            </a:r>
            <a:r>
              <a:rPr lang="cs-CZ" dirty="0" err="1" smtClean="0"/>
              <a:t>plik</a:t>
            </a:r>
            <a:r>
              <a:rPr lang="cs-CZ" dirty="0" smtClean="0"/>
              <a:t> </a:t>
            </a:r>
            <a:r>
              <a:rPr lang="cs-CZ" dirty="0" err="1" smtClean="0"/>
              <a:t>wykonywalny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EXE </a:t>
            </a:r>
          </a:p>
          <a:p>
            <a:pPr lvl="1"/>
            <a:r>
              <a:rPr lang="cs-CZ" dirty="0" smtClean="0"/>
              <a:t>DLL (</a:t>
            </a:r>
            <a:r>
              <a:rPr lang="cs-CZ" dirty="0" err="1" smtClean="0"/>
              <a:t>Dynamic</a:t>
            </a:r>
            <a:r>
              <a:rPr lang="cs-CZ" dirty="0" smtClean="0"/>
              <a:t> </a:t>
            </a:r>
            <a:r>
              <a:rPr lang="cs-CZ" dirty="0" err="1" smtClean="0"/>
              <a:t>Linked</a:t>
            </a:r>
            <a:r>
              <a:rPr lang="cs-CZ" dirty="0" smtClean="0"/>
              <a:t> </a:t>
            </a:r>
            <a:r>
              <a:rPr lang="cs-CZ" dirty="0" err="1" smtClean="0"/>
              <a:t>Library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SYS (=driver)</a:t>
            </a:r>
          </a:p>
          <a:p>
            <a:pPr lvl="1"/>
            <a:r>
              <a:rPr lang="cs-CZ" dirty="0" smtClean="0"/>
              <a:t>OCX</a:t>
            </a:r>
          </a:p>
          <a:p>
            <a:pPr lvl="1"/>
            <a:r>
              <a:rPr lang="cs-CZ" dirty="0" smtClean="0"/>
              <a:t>DRV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70897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 </a:t>
            </a:r>
            <a:r>
              <a:rPr lang="cs-CZ" dirty="0" err="1" smtClean="0"/>
              <a:t>format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PE</a:t>
            </a:r>
          </a:p>
          <a:p>
            <a:r>
              <a:rPr lang="cs-CZ" dirty="0" smtClean="0"/>
              <a:t>.NET PE – support </a:t>
            </a:r>
            <a:r>
              <a:rPr lang="cs-CZ" dirty="0" err="1" smtClean="0"/>
              <a:t>for</a:t>
            </a:r>
            <a:r>
              <a:rPr lang="cs-CZ" dirty="0" smtClean="0"/>
              <a:t> CLR (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 Runtime)</a:t>
            </a:r>
          </a:p>
          <a:p>
            <a:r>
              <a:rPr lang="cs-CZ" dirty="0" smtClean="0"/>
              <a:t>PE+    (64bit)</a:t>
            </a:r>
          </a:p>
          <a:p>
            <a:r>
              <a:rPr lang="cs-CZ" dirty="0" smtClean="0"/>
              <a:t>Windows CE </a:t>
            </a:r>
            <a:r>
              <a:rPr lang="cs-CZ" dirty="0" err="1" smtClean="0"/>
              <a:t>specifications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PE file consists of a number of headers and sections that tell the dynamic linker how to map the file into memory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9855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Running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err="1" smtClean="0"/>
              <a:t>Mapping</a:t>
            </a:r>
            <a:r>
              <a:rPr lang="cs-CZ" dirty="0" smtClean="0"/>
              <a:t> EXE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Mapping</a:t>
            </a:r>
            <a:r>
              <a:rPr lang="cs-CZ" dirty="0" smtClean="0"/>
              <a:t> DLL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Creation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thread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6740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Synchronizace procesů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Sdílená paměť </a:t>
            </a:r>
            <a:r>
              <a:rPr lang="cs-CZ" dirty="0" smtClean="0"/>
              <a:t>– MMF</a:t>
            </a:r>
          </a:p>
          <a:p>
            <a:r>
              <a:rPr lang="cs-CZ" b="1" dirty="0" smtClean="0"/>
              <a:t>Zasílání zpráv</a:t>
            </a:r>
          </a:p>
          <a:p>
            <a:r>
              <a:rPr lang="cs-CZ" b="1" dirty="0" smtClean="0"/>
              <a:t>Synchronizační prostředky </a:t>
            </a:r>
            <a:r>
              <a:rPr lang="cs-CZ" dirty="0" smtClean="0"/>
              <a:t>– semafory, </a:t>
            </a:r>
            <a:r>
              <a:rPr lang="cs-CZ" dirty="0" err="1" smtClean="0"/>
              <a:t>events</a:t>
            </a:r>
            <a:r>
              <a:rPr lang="cs-CZ" dirty="0" smtClean="0"/>
              <a:t>, </a:t>
            </a:r>
            <a:r>
              <a:rPr lang="cs-CZ" dirty="0" err="1" smtClean="0"/>
              <a:t>mutex</a:t>
            </a:r>
            <a:endParaRPr lang="cs-CZ" dirty="0" smtClean="0"/>
          </a:p>
          <a:p>
            <a:r>
              <a:rPr lang="cs-CZ" b="1" dirty="0" err="1" smtClean="0"/>
              <a:t>Deadlock</a:t>
            </a:r>
            <a:r>
              <a:rPr lang="cs-CZ" dirty="0" smtClean="0"/>
              <a:t> – uváznutí (dva nebo více procesů čekají na událost, ke které může dojít jen pokud by jeden z těchto procesů pokračoval)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</a:t>
            </a:r>
            <a:r>
              <a:rPr lang="cs-CZ" dirty="0" err="1" smtClean="0"/>
              <a:t>deadlocku</a:t>
            </a:r>
            <a:r>
              <a:rPr lang="cs-CZ" dirty="0" smtClean="0"/>
              <a:t> (</a:t>
            </a:r>
            <a:r>
              <a:rPr lang="cs-CZ" dirty="0" err="1" smtClean="0"/>
              <a:t>Coffman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K </a:t>
            </a:r>
            <a:r>
              <a:rPr lang="cs-CZ" dirty="0" err="1" smtClean="0"/>
              <a:t>deadlocku</a:t>
            </a:r>
            <a:r>
              <a:rPr lang="cs-CZ" dirty="0" smtClean="0"/>
              <a:t> dojde, jsou-li současně splněny podmínky:</a:t>
            </a:r>
          </a:p>
          <a:p>
            <a:r>
              <a:rPr lang="cs-CZ" dirty="0" smtClean="0"/>
              <a:t>Vzájemné vyloučení (</a:t>
            </a:r>
            <a:r>
              <a:rPr lang="cs-CZ" dirty="0" err="1" smtClean="0"/>
              <a:t>Mutual</a:t>
            </a:r>
            <a:r>
              <a:rPr lang="cs-CZ" dirty="0" smtClean="0"/>
              <a:t> </a:t>
            </a:r>
            <a:r>
              <a:rPr lang="cs-CZ" dirty="0" err="1" smtClean="0"/>
              <a:t>Exception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Prostředek může v jednom okamžiku používat pouze jeden proces</a:t>
            </a:r>
          </a:p>
          <a:p>
            <a:r>
              <a:rPr lang="cs-CZ" dirty="0" smtClean="0"/>
              <a:t>Drž a čekej (Hold &amp; </a:t>
            </a:r>
            <a:r>
              <a:rPr lang="cs-CZ" dirty="0" err="1" smtClean="0"/>
              <a:t>Wait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Proces může žádat o další prostředky, i když už má nějaké přiděleny</a:t>
            </a:r>
          </a:p>
          <a:p>
            <a:r>
              <a:rPr lang="cs-CZ" dirty="0" smtClean="0"/>
              <a:t>Neodnímatelnost (No </a:t>
            </a:r>
            <a:r>
              <a:rPr lang="cs-CZ" dirty="0" err="1" smtClean="0"/>
              <a:t>preemption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Jakmile proces zmíněný prostředek vlastní, nelze mu ho odejmout, musí ho vrátit sám</a:t>
            </a:r>
          </a:p>
          <a:p>
            <a:r>
              <a:rPr lang="cs-CZ" dirty="0" smtClean="0"/>
              <a:t>Čekání do kruhu (</a:t>
            </a:r>
            <a:r>
              <a:rPr lang="cs-CZ" dirty="0" err="1" smtClean="0"/>
              <a:t>Circular</a:t>
            </a:r>
            <a:r>
              <a:rPr lang="cs-CZ" dirty="0" smtClean="0"/>
              <a:t> </a:t>
            </a:r>
            <a:r>
              <a:rPr lang="cs-CZ" dirty="0" err="1" smtClean="0"/>
              <a:t>Wait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Je možné uzavřít cyklus z procesů čekající každý na svého předchůdce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procesů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Krátkodobé</a:t>
            </a:r>
            <a:r>
              <a:rPr lang="cs-CZ" dirty="0" smtClean="0"/>
              <a:t> – CPU </a:t>
            </a:r>
            <a:r>
              <a:rPr lang="cs-CZ" dirty="0" err="1" smtClean="0"/>
              <a:t>scheduling</a:t>
            </a:r>
            <a:endParaRPr lang="cs-CZ" dirty="0" smtClean="0"/>
          </a:p>
          <a:p>
            <a:r>
              <a:rPr lang="cs-CZ" b="1" dirty="0" smtClean="0"/>
              <a:t>Střednědobé</a:t>
            </a:r>
            <a:r>
              <a:rPr lang="cs-CZ" dirty="0" smtClean="0"/>
              <a:t> – např. swapování</a:t>
            </a:r>
          </a:p>
          <a:p>
            <a:r>
              <a:rPr lang="cs-CZ" b="1" dirty="0" smtClean="0"/>
              <a:t>Dlouhodobé</a:t>
            </a:r>
            <a:r>
              <a:rPr lang="cs-CZ" dirty="0" smtClean="0"/>
              <a:t> – </a:t>
            </a:r>
            <a:r>
              <a:rPr lang="cs-CZ" dirty="0" err="1" smtClean="0"/>
              <a:t>job</a:t>
            </a:r>
            <a:r>
              <a:rPr lang="cs-CZ" dirty="0" smtClean="0"/>
              <a:t> </a:t>
            </a:r>
            <a:r>
              <a:rPr lang="cs-CZ" dirty="0" err="1" smtClean="0"/>
              <a:t>scheduling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Kritická sekce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Nejmenší část programu, ve které se pracuje se sdíleným prostředkem (např. daty v kritické oblasti) a která musí být provedena jako </a:t>
            </a:r>
            <a:r>
              <a:rPr lang="cs-CZ" dirty="0" smtClean="0">
                <a:solidFill>
                  <a:srgbClr val="0070C0"/>
                </a:solidFill>
              </a:rPr>
              <a:t>celek</a:t>
            </a:r>
          </a:p>
          <a:p>
            <a:r>
              <a:rPr lang="cs-CZ" dirty="0" smtClean="0"/>
              <a:t>Používají se synchronizační prostředky – semafor, </a:t>
            </a:r>
            <a:r>
              <a:rPr lang="cs-CZ" dirty="0" err="1" smtClean="0"/>
              <a:t>mutex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Kritická oblast – data sdílená několika procesy – při přístupu k nim nesmí dojít k souběhu, </a:t>
            </a:r>
            <a:r>
              <a:rPr lang="cs-CZ" smtClean="0"/>
              <a:t>výhradní přístup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Procesor – CPU – vykonává instrukce.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Základní typy instrukcí:</a:t>
            </a:r>
          </a:p>
          <a:p>
            <a:pPr lvl="1"/>
            <a:r>
              <a:rPr lang="cs-CZ" dirty="0" smtClean="0"/>
              <a:t>kopírování bajtů</a:t>
            </a:r>
          </a:p>
          <a:p>
            <a:pPr lvl="1"/>
            <a:r>
              <a:rPr lang="cs-CZ" dirty="0" smtClean="0"/>
              <a:t>Aritmetické operace</a:t>
            </a:r>
          </a:p>
          <a:p>
            <a:pPr lvl="1"/>
            <a:r>
              <a:rPr lang="cs-CZ" dirty="0" smtClean="0"/>
              <a:t>Bitová logika (AND, OR, XOR, NOT)</a:t>
            </a:r>
          </a:p>
          <a:p>
            <a:pPr lvl="1"/>
            <a:r>
              <a:rPr lang="cs-CZ" dirty="0" smtClean="0"/>
              <a:t>Skoky – absolutní, podmíněné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paměti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Adresování</a:t>
            </a:r>
            <a:r>
              <a:rPr lang="cs-CZ" dirty="0" smtClean="0"/>
              <a:t> –  není možné předem stanovit adresu programu – proto relokace, relativní adresy</a:t>
            </a:r>
          </a:p>
          <a:p>
            <a:r>
              <a:rPr lang="cs-CZ" b="1" dirty="0" smtClean="0"/>
              <a:t>Segmentace</a:t>
            </a:r>
            <a:r>
              <a:rPr lang="cs-CZ" dirty="0" smtClean="0"/>
              <a:t> – správa paměti, kdy je vytvořen virtuální adresní prostor začínající od nuly (fyzická adresa = segment + offset)</a:t>
            </a:r>
          </a:p>
          <a:p>
            <a:r>
              <a:rPr lang="cs-CZ" b="1" dirty="0" smtClean="0"/>
              <a:t>Stránkování paměti </a:t>
            </a:r>
            <a:r>
              <a:rPr lang="cs-CZ" dirty="0" smtClean="0"/>
              <a:t>– zobrazení virtuální paměti (logických adres) do fyzického adresního prostoru operační paměti RAM, adresní prostor rozdělen na stránky stejné velikosti, možnost využít diskový prostor k odkládání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Stránkování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9634" name="Picture 2" descr="http://www.c-jump.com/CIS77/asm_images/memory_pag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1196753"/>
            <a:ext cx="6048672" cy="4990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1823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zh-TW"/>
              <a:t>Abstract model of Virtual to Physical address mapping</a:t>
            </a:r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1066800" y="2057400"/>
            <a:ext cx="914400" cy="3657600"/>
            <a:chOff x="624" y="1296"/>
            <a:chExt cx="576" cy="2304"/>
          </a:xfrm>
        </p:grpSpPr>
        <p:sp>
          <p:nvSpPr>
            <p:cNvPr id="226308" name="Rectangle 1028"/>
            <p:cNvSpPr>
              <a:spLocks noChangeArrowheads="1"/>
            </p:cNvSpPr>
            <p:nvPr/>
          </p:nvSpPr>
          <p:spPr bwMode="auto">
            <a:xfrm>
              <a:off x="624" y="1296"/>
              <a:ext cx="576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/>
                <a:t>VPFN7</a:t>
              </a:r>
            </a:p>
          </p:txBody>
        </p:sp>
        <p:sp>
          <p:nvSpPr>
            <p:cNvPr id="226309" name="Rectangle 1029"/>
            <p:cNvSpPr>
              <a:spLocks noChangeArrowheads="1"/>
            </p:cNvSpPr>
            <p:nvPr/>
          </p:nvSpPr>
          <p:spPr bwMode="auto">
            <a:xfrm>
              <a:off x="624" y="1584"/>
              <a:ext cx="576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/>
                <a:t>VPFN6</a:t>
              </a:r>
            </a:p>
          </p:txBody>
        </p:sp>
        <p:sp>
          <p:nvSpPr>
            <p:cNvPr id="226310" name="Rectangle 1030"/>
            <p:cNvSpPr>
              <a:spLocks noChangeArrowheads="1"/>
            </p:cNvSpPr>
            <p:nvPr/>
          </p:nvSpPr>
          <p:spPr bwMode="auto">
            <a:xfrm>
              <a:off x="624" y="2448"/>
              <a:ext cx="576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/>
                <a:t>VPFN3</a:t>
              </a:r>
            </a:p>
          </p:txBody>
        </p:sp>
        <p:sp>
          <p:nvSpPr>
            <p:cNvPr id="226311" name="Rectangle 1031"/>
            <p:cNvSpPr>
              <a:spLocks noChangeArrowheads="1"/>
            </p:cNvSpPr>
            <p:nvPr/>
          </p:nvSpPr>
          <p:spPr bwMode="auto">
            <a:xfrm>
              <a:off x="624" y="2736"/>
              <a:ext cx="576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/>
                <a:t>VPFN2</a:t>
              </a:r>
            </a:p>
          </p:txBody>
        </p:sp>
        <p:sp>
          <p:nvSpPr>
            <p:cNvPr id="226312" name="Rectangle 1032"/>
            <p:cNvSpPr>
              <a:spLocks noChangeArrowheads="1"/>
            </p:cNvSpPr>
            <p:nvPr/>
          </p:nvSpPr>
          <p:spPr bwMode="auto">
            <a:xfrm>
              <a:off x="624" y="3024"/>
              <a:ext cx="576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/>
                <a:t>VPFN1</a:t>
              </a:r>
            </a:p>
          </p:txBody>
        </p:sp>
        <p:sp>
          <p:nvSpPr>
            <p:cNvPr id="226313" name="Rectangle 1033"/>
            <p:cNvSpPr>
              <a:spLocks noChangeArrowheads="1"/>
            </p:cNvSpPr>
            <p:nvPr/>
          </p:nvSpPr>
          <p:spPr bwMode="auto">
            <a:xfrm>
              <a:off x="624" y="3312"/>
              <a:ext cx="576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/>
                <a:t>VPFN0</a:t>
              </a:r>
            </a:p>
          </p:txBody>
        </p:sp>
        <p:sp>
          <p:nvSpPr>
            <p:cNvPr id="226314" name="Rectangle 1034"/>
            <p:cNvSpPr>
              <a:spLocks noChangeArrowheads="1"/>
            </p:cNvSpPr>
            <p:nvPr/>
          </p:nvSpPr>
          <p:spPr bwMode="auto">
            <a:xfrm>
              <a:off x="624" y="2160"/>
              <a:ext cx="576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/>
                <a:t>VPFN4</a:t>
              </a:r>
            </a:p>
          </p:txBody>
        </p:sp>
        <p:sp>
          <p:nvSpPr>
            <p:cNvPr id="226315" name="Rectangle 1035"/>
            <p:cNvSpPr>
              <a:spLocks noChangeArrowheads="1"/>
            </p:cNvSpPr>
            <p:nvPr/>
          </p:nvSpPr>
          <p:spPr bwMode="auto">
            <a:xfrm>
              <a:off x="624" y="1872"/>
              <a:ext cx="576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/>
                <a:t>VPFN5</a:t>
              </a:r>
            </a:p>
          </p:txBody>
        </p:sp>
      </p:grpSp>
      <p:grpSp>
        <p:nvGrpSpPr>
          <p:cNvPr id="3" name="Group 1036"/>
          <p:cNvGrpSpPr>
            <a:grpSpLocks/>
          </p:cNvGrpSpPr>
          <p:nvPr/>
        </p:nvGrpSpPr>
        <p:grpSpPr bwMode="auto">
          <a:xfrm>
            <a:off x="7315200" y="2057400"/>
            <a:ext cx="914400" cy="3657600"/>
            <a:chOff x="528" y="1008"/>
            <a:chExt cx="576" cy="2304"/>
          </a:xfrm>
        </p:grpSpPr>
        <p:sp>
          <p:nvSpPr>
            <p:cNvPr id="226317" name="Rectangle 1037"/>
            <p:cNvSpPr>
              <a:spLocks noChangeArrowheads="1"/>
            </p:cNvSpPr>
            <p:nvPr/>
          </p:nvSpPr>
          <p:spPr bwMode="auto">
            <a:xfrm>
              <a:off x="528" y="1008"/>
              <a:ext cx="576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/>
                <a:t>VPFN7</a:t>
              </a:r>
            </a:p>
          </p:txBody>
        </p:sp>
        <p:sp>
          <p:nvSpPr>
            <p:cNvPr id="226318" name="Rectangle 1038"/>
            <p:cNvSpPr>
              <a:spLocks noChangeArrowheads="1"/>
            </p:cNvSpPr>
            <p:nvPr/>
          </p:nvSpPr>
          <p:spPr bwMode="auto">
            <a:xfrm>
              <a:off x="528" y="1296"/>
              <a:ext cx="576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/>
                <a:t>VPFN6</a:t>
              </a:r>
            </a:p>
          </p:txBody>
        </p:sp>
        <p:sp>
          <p:nvSpPr>
            <p:cNvPr id="226319" name="Rectangle 1039"/>
            <p:cNvSpPr>
              <a:spLocks noChangeArrowheads="1"/>
            </p:cNvSpPr>
            <p:nvPr/>
          </p:nvSpPr>
          <p:spPr bwMode="auto">
            <a:xfrm>
              <a:off x="528" y="2160"/>
              <a:ext cx="576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/>
                <a:t>VPFN3</a:t>
              </a:r>
            </a:p>
          </p:txBody>
        </p:sp>
        <p:sp>
          <p:nvSpPr>
            <p:cNvPr id="226320" name="Rectangle 1040"/>
            <p:cNvSpPr>
              <a:spLocks noChangeArrowheads="1"/>
            </p:cNvSpPr>
            <p:nvPr/>
          </p:nvSpPr>
          <p:spPr bwMode="auto">
            <a:xfrm>
              <a:off x="528" y="2448"/>
              <a:ext cx="576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/>
                <a:t>VPFN2</a:t>
              </a:r>
            </a:p>
          </p:txBody>
        </p:sp>
        <p:sp>
          <p:nvSpPr>
            <p:cNvPr id="226321" name="Rectangle 1041"/>
            <p:cNvSpPr>
              <a:spLocks noChangeArrowheads="1"/>
            </p:cNvSpPr>
            <p:nvPr/>
          </p:nvSpPr>
          <p:spPr bwMode="auto">
            <a:xfrm>
              <a:off x="528" y="2736"/>
              <a:ext cx="576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/>
                <a:t>VPFN1</a:t>
              </a:r>
            </a:p>
          </p:txBody>
        </p:sp>
        <p:sp>
          <p:nvSpPr>
            <p:cNvPr id="226322" name="Rectangle 1042"/>
            <p:cNvSpPr>
              <a:spLocks noChangeArrowheads="1"/>
            </p:cNvSpPr>
            <p:nvPr/>
          </p:nvSpPr>
          <p:spPr bwMode="auto">
            <a:xfrm>
              <a:off x="528" y="3024"/>
              <a:ext cx="576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/>
                <a:t>VPFN0</a:t>
              </a:r>
            </a:p>
          </p:txBody>
        </p:sp>
        <p:sp>
          <p:nvSpPr>
            <p:cNvPr id="226323" name="Rectangle 1043"/>
            <p:cNvSpPr>
              <a:spLocks noChangeArrowheads="1"/>
            </p:cNvSpPr>
            <p:nvPr/>
          </p:nvSpPr>
          <p:spPr bwMode="auto">
            <a:xfrm>
              <a:off x="528" y="1872"/>
              <a:ext cx="576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/>
                <a:t>VPFN4</a:t>
              </a:r>
            </a:p>
          </p:txBody>
        </p:sp>
        <p:sp>
          <p:nvSpPr>
            <p:cNvPr id="226324" name="Rectangle 1044"/>
            <p:cNvSpPr>
              <a:spLocks noChangeArrowheads="1"/>
            </p:cNvSpPr>
            <p:nvPr/>
          </p:nvSpPr>
          <p:spPr bwMode="auto">
            <a:xfrm>
              <a:off x="528" y="1584"/>
              <a:ext cx="576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/>
                <a:t>VPFN5</a:t>
              </a:r>
            </a:p>
          </p:txBody>
        </p:sp>
      </p:grpSp>
      <p:grpSp>
        <p:nvGrpSpPr>
          <p:cNvPr id="4" name="Group 1045"/>
          <p:cNvGrpSpPr>
            <a:grpSpLocks/>
          </p:cNvGrpSpPr>
          <p:nvPr/>
        </p:nvGrpSpPr>
        <p:grpSpPr bwMode="auto">
          <a:xfrm>
            <a:off x="4114800" y="3124200"/>
            <a:ext cx="914400" cy="2286000"/>
            <a:chOff x="2688" y="2352"/>
            <a:chExt cx="576" cy="1440"/>
          </a:xfrm>
        </p:grpSpPr>
        <p:sp>
          <p:nvSpPr>
            <p:cNvPr id="226326" name="Rectangle 1046"/>
            <p:cNvSpPr>
              <a:spLocks noChangeArrowheads="1"/>
            </p:cNvSpPr>
            <p:nvPr/>
          </p:nvSpPr>
          <p:spPr bwMode="auto">
            <a:xfrm>
              <a:off x="2688" y="2640"/>
              <a:ext cx="576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/>
                <a:t>PFN3</a:t>
              </a:r>
            </a:p>
          </p:txBody>
        </p:sp>
        <p:sp>
          <p:nvSpPr>
            <p:cNvPr id="226327" name="Rectangle 1047"/>
            <p:cNvSpPr>
              <a:spLocks noChangeArrowheads="1"/>
            </p:cNvSpPr>
            <p:nvPr/>
          </p:nvSpPr>
          <p:spPr bwMode="auto">
            <a:xfrm>
              <a:off x="2688" y="2928"/>
              <a:ext cx="576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/>
                <a:t>PFN2</a:t>
              </a:r>
            </a:p>
          </p:txBody>
        </p:sp>
        <p:sp>
          <p:nvSpPr>
            <p:cNvPr id="226328" name="Rectangle 1048"/>
            <p:cNvSpPr>
              <a:spLocks noChangeArrowheads="1"/>
            </p:cNvSpPr>
            <p:nvPr/>
          </p:nvSpPr>
          <p:spPr bwMode="auto">
            <a:xfrm>
              <a:off x="2688" y="3216"/>
              <a:ext cx="576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/>
                <a:t>PFN1</a:t>
              </a:r>
            </a:p>
          </p:txBody>
        </p:sp>
        <p:sp>
          <p:nvSpPr>
            <p:cNvPr id="226329" name="Rectangle 1049"/>
            <p:cNvSpPr>
              <a:spLocks noChangeArrowheads="1"/>
            </p:cNvSpPr>
            <p:nvPr/>
          </p:nvSpPr>
          <p:spPr bwMode="auto">
            <a:xfrm>
              <a:off x="2688" y="3504"/>
              <a:ext cx="576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/>
                <a:t>PFN0</a:t>
              </a:r>
            </a:p>
          </p:txBody>
        </p:sp>
        <p:sp>
          <p:nvSpPr>
            <p:cNvPr id="226330" name="Rectangle 1050"/>
            <p:cNvSpPr>
              <a:spLocks noChangeArrowheads="1"/>
            </p:cNvSpPr>
            <p:nvPr/>
          </p:nvSpPr>
          <p:spPr bwMode="auto">
            <a:xfrm>
              <a:off x="2688" y="2352"/>
              <a:ext cx="576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/>
                <a:t>PFN4</a:t>
              </a:r>
            </a:p>
          </p:txBody>
        </p:sp>
      </p:grpSp>
      <p:grpSp>
        <p:nvGrpSpPr>
          <p:cNvPr id="5" name="Group 1051"/>
          <p:cNvGrpSpPr>
            <a:grpSpLocks/>
          </p:cNvGrpSpPr>
          <p:nvPr/>
        </p:nvGrpSpPr>
        <p:grpSpPr bwMode="auto">
          <a:xfrm>
            <a:off x="2590800" y="2743200"/>
            <a:ext cx="990600" cy="914400"/>
            <a:chOff x="1632" y="1728"/>
            <a:chExt cx="624" cy="576"/>
          </a:xfrm>
        </p:grpSpPr>
        <p:sp>
          <p:nvSpPr>
            <p:cNvPr id="226332" name="Rectangle 1052"/>
            <p:cNvSpPr>
              <a:spLocks noChangeArrowheads="1"/>
            </p:cNvSpPr>
            <p:nvPr/>
          </p:nvSpPr>
          <p:spPr bwMode="auto">
            <a:xfrm>
              <a:off x="1632" y="1728"/>
              <a:ext cx="62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6333" name="Line 1053"/>
            <p:cNvSpPr>
              <a:spLocks noChangeShapeType="1"/>
            </p:cNvSpPr>
            <p:nvPr/>
          </p:nvSpPr>
          <p:spPr bwMode="auto">
            <a:xfrm>
              <a:off x="1632" y="182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6334" name="Line 1054"/>
            <p:cNvSpPr>
              <a:spLocks noChangeShapeType="1"/>
            </p:cNvSpPr>
            <p:nvPr/>
          </p:nvSpPr>
          <p:spPr bwMode="auto">
            <a:xfrm>
              <a:off x="1632" y="192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6335" name="Line 1055"/>
            <p:cNvSpPr>
              <a:spLocks noChangeShapeType="1"/>
            </p:cNvSpPr>
            <p:nvPr/>
          </p:nvSpPr>
          <p:spPr bwMode="auto">
            <a:xfrm>
              <a:off x="1632" y="201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6336" name="Line 1056"/>
            <p:cNvSpPr>
              <a:spLocks noChangeShapeType="1"/>
            </p:cNvSpPr>
            <p:nvPr/>
          </p:nvSpPr>
          <p:spPr bwMode="auto">
            <a:xfrm>
              <a:off x="1632" y="21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6337" name="Line 1057"/>
            <p:cNvSpPr>
              <a:spLocks noChangeShapeType="1"/>
            </p:cNvSpPr>
            <p:nvPr/>
          </p:nvSpPr>
          <p:spPr bwMode="auto">
            <a:xfrm>
              <a:off x="1632" y="220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6" name="Group 1058"/>
          <p:cNvGrpSpPr>
            <a:grpSpLocks/>
          </p:cNvGrpSpPr>
          <p:nvPr/>
        </p:nvGrpSpPr>
        <p:grpSpPr bwMode="auto">
          <a:xfrm>
            <a:off x="5638800" y="2743200"/>
            <a:ext cx="990600" cy="914400"/>
            <a:chOff x="1632" y="1728"/>
            <a:chExt cx="624" cy="576"/>
          </a:xfrm>
        </p:grpSpPr>
        <p:sp>
          <p:nvSpPr>
            <p:cNvPr id="226339" name="Rectangle 1059"/>
            <p:cNvSpPr>
              <a:spLocks noChangeArrowheads="1"/>
            </p:cNvSpPr>
            <p:nvPr/>
          </p:nvSpPr>
          <p:spPr bwMode="auto">
            <a:xfrm>
              <a:off x="1632" y="1728"/>
              <a:ext cx="624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6340" name="Line 1060"/>
            <p:cNvSpPr>
              <a:spLocks noChangeShapeType="1"/>
            </p:cNvSpPr>
            <p:nvPr/>
          </p:nvSpPr>
          <p:spPr bwMode="auto">
            <a:xfrm>
              <a:off x="1632" y="182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6341" name="Line 1061"/>
            <p:cNvSpPr>
              <a:spLocks noChangeShapeType="1"/>
            </p:cNvSpPr>
            <p:nvPr/>
          </p:nvSpPr>
          <p:spPr bwMode="auto">
            <a:xfrm>
              <a:off x="1632" y="192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6342" name="Line 1062"/>
            <p:cNvSpPr>
              <a:spLocks noChangeShapeType="1"/>
            </p:cNvSpPr>
            <p:nvPr/>
          </p:nvSpPr>
          <p:spPr bwMode="auto">
            <a:xfrm>
              <a:off x="1632" y="201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6343" name="Line 1063"/>
            <p:cNvSpPr>
              <a:spLocks noChangeShapeType="1"/>
            </p:cNvSpPr>
            <p:nvPr/>
          </p:nvSpPr>
          <p:spPr bwMode="auto">
            <a:xfrm>
              <a:off x="1632" y="21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26344" name="Line 1064"/>
            <p:cNvSpPr>
              <a:spLocks noChangeShapeType="1"/>
            </p:cNvSpPr>
            <p:nvPr/>
          </p:nvSpPr>
          <p:spPr bwMode="auto">
            <a:xfrm>
              <a:off x="1632" y="220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226345" name="Line 1065"/>
          <p:cNvSpPr>
            <a:spLocks noChangeShapeType="1"/>
          </p:cNvSpPr>
          <p:nvPr/>
        </p:nvSpPr>
        <p:spPr bwMode="auto">
          <a:xfrm>
            <a:off x="2057400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46" name="Line 1066"/>
          <p:cNvSpPr>
            <a:spLocks noChangeShapeType="1"/>
          </p:cNvSpPr>
          <p:nvPr/>
        </p:nvSpPr>
        <p:spPr bwMode="auto">
          <a:xfrm>
            <a:off x="2209800" y="2209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47" name="Line 1067"/>
          <p:cNvSpPr>
            <a:spLocks noChangeShapeType="1"/>
          </p:cNvSpPr>
          <p:nvPr/>
        </p:nvSpPr>
        <p:spPr bwMode="auto">
          <a:xfrm>
            <a:off x="2209800" y="2819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48" name="Line 1068"/>
          <p:cNvSpPr>
            <a:spLocks noChangeShapeType="1"/>
          </p:cNvSpPr>
          <p:nvPr/>
        </p:nvSpPr>
        <p:spPr bwMode="auto">
          <a:xfrm>
            <a:off x="2057400" y="556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49" name="Line 1069"/>
          <p:cNvSpPr>
            <a:spLocks noChangeShapeType="1"/>
          </p:cNvSpPr>
          <p:nvPr/>
        </p:nvSpPr>
        <p:spPr bwMode="auto">
          <a:xfrm>
            <a:off x="2209800" y="32766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50" name="Line 1070"/>
          <p:cNvSpPr>
            <a:spLocks noChangeShapeType="1"/>
          </p:cNvSpPr>
          <p:nvPr/>
        </p:nvSpPr>
        <p:spPr bwMode="auto">
          <a:xfrm>
            <a:off x="22098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51" name="Line 1071"/>
          <p:cNvSpPr>
            <a:spLocks noChangeShapeType="1"/>
          </p:cNvSpPr>
          <p:nvPr/>
        </p:nvSpPr>
        <p:spPr bwMode="auto">
          <a:xfrm>
            <a:off x="1981200" y="4114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52" name="Line 1072"/>
          <p:cNvSpPr>
            <a:spLocks noChangeShapeType="1"/>
          </p:cNvSpPr>
          <p:nvPr/>
        </p:nvSpPr>
        <p:spPr bwMode="auto">
          <a:xfrm flipV="1">
            <a:off x="23622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53" name="Line 1073"/>
          <p:cNvSpPr>
            <a:spLocks noChangeShapeType="1"/>
          </p:cNvSpPr>
          <p:nvPr/>
        </p:nvSpPr>
        <p:spPr bwMode="auto">
          <a:xfrm>
            <a:off x="2362200" y="3581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54" name="Line 1074"/>
          <p:cNvSpPr>
            <a:spLocks noChangeShapeType="1"/>
          </p:cNvSpPr>
          <p:nvPr/>
        </p:nvSpPr>
        <p:spPr bwMode="auto">
          <a:xfrm flipH="1">
            <a:off x="71628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55" name="Line 1075"/>
          <p:cNvSpPr>
            <a:spLocks noChangeShapeType="1"/>
          </p:cNvSpPr>
          <p:nvPr/>
        </p:nvSpPr>
        <p:spPr bwMode="auto">
          <a:xfrm>
            <a:off x="71628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56" name="Line 1076"/>
          <p:cNvSpPr>
            <a:spLocks noChangeShapeType="1"/>
          </p:cNvSpPr>
          <p:nvPr/>
        </p:nvSpPr>
        <p:spPr bwMode="auto">
          <a:xfrm flipH="1">
            <a:off x="6629400" y="3124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57" name="Line 1077"/>
          <p:cNvSpPr>
            <a:spLocks noChangeShapeType="1"/>
          </p:cNvSpPr>
          <p:nvPr/>
        </p:nvSpPr>
        <p:spPr bwMode="auto">
          <a:xfrm>
            <a:off x="7086600" y="510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58" name="Line 1078"/>
          <p:cNvSpPr>
            <a:spLocks noChangeShapeType="1"/>
          </p:cNvSpPr>
          <p:nvPr/>
        </p:nvSpPr>
        <p:spPr bwMode="auto">
          <a:xfrm flipV="1">
            <a:off x="7086600" y="28194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59" name="Line 1079"/>
          <p:cNvSpPr>
            <a:spLocks noChangeShapeType="1"/>
          </p:cNvSpPr>
          <p:nvPr/>
        </p:nvSpPr>
        <p:spPr bwMode="auto">
          <a:xfrm flipH="1">
            <a:off x="6629400" y="2819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60" name="Line 1080"/>
          <p:cNvSpPr>
            <a:spLocks noChangeShapeType="1"/>
          </p:cNvSpPr>
          <p:nvPr/>
        </p:nvSpPr>
        <p:spPr bwMode="auto">
          <a:xfrm>
            <a:off x="35814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61" name="Line 1081"/>
          <p:cNvSpPr>
            <a:spLocks noChangeShapeType="1"/>
          </p:cNvSpPr>
          <p:nvPr/>
        </p:nvSpPr>
        <p:spPr bwMode="auto">
          <a:xfrm>
            <a:off x="3733800" y="28194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62" name="Line 1082"/>
          <p:cNvSpPr>
            <a:spLocks noChangeShapeType="1"/>
          </p:cNvSpPr>
          <p:nvPr/>
        </p:nvSpPr>
        <p:spPr bwMode="auto">
          <a:xfrm>
            <a:off x="3733800" y="5181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63" name="Line 1083"/>
          <p:cNvSpPr>
            <a:spLocks noChangeShapeType="1"/>
          </p:cNvSpPr>
          <p:nvPr/>
        </p:nvSpPr>
        <p:spPr bwMode="auto">
          <a:xfrm>
            <a:off x="3581400" y="3276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64" name="Line 1084"/>
          <p:cNvSpPr>
            <a:spLocks noChangeShapeType="1"/>
          </p:cNvSpPr>
          <p:nvPr/>
        </p:nvSpPr>
        <p:spPr bwMode="auto">
          <a:xfrm>
            <a:off x="3810000" y="3276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65" name="Line 1085"/>
          <p:cNvSpPr>
            <a:spLocks noChangeShapeType="1"/>
          </p:cNvSpPr>
          <p:nvPr/>
        </p:nvSpPr>
        <p:spPr bwMode="auto">
          <a:xfrm>
            <a:off x="3810000" y="4724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66" name="Line 1086"/>
          <p:cNvSpPr>
            <a:spLocks noChangeShapeType="1"/>
          </p:cNvSpPr>
          <p:nvPr/>
        </p:nvSpPr>
        <p:spPr bwMode="auto">
          <a:xfrm>
            <a:off x="3581400" y="3581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67" name="Line 1087"/>
          <p:cNvSpPr>
            <a:spLocks noChangeShapeType="1"/>
          </p:cNvSpPr>
          <p:nvPr/>
        </p:nvSpPr>
        <p:spPr bwMode="auto">
          <a:xfrm flipV="1">
            <a:off x="38862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68" name="Line 1088"/>
          <p:cNvSpPr>
            <a:spLocks noChangeShapeType="1"/>
          </p:cNvSpPr>
          <p:nvPr/>
        </p:nvSpPr>
        <p:spPr bwMode="auto">
          <a:xfrm>
            <a:off x="3886200" y="3276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69" name="Line 1089"/>
          <p:cNvSpPr>
            <a:spLocks noChangeShapeType="1"/>
          </p:cNvSpPr>
          <p:nvPr/>
        </p:nvSpPr>
        <p:spPr bwMode="auto">
          <a:xfrm flipH="1">
            <a:off x="54864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70" name="Line 1090"/>
          <p:cNvSpPr>
            <a:spLocks noChangeShapeType="1"/>
          </p:cNvSpPr>
          <p:nvPr/>
        </p:nvSpPr>
        <p:spPr bwMode="auto">
          <a:xfrm>
            <a:off x="5486400" y="2819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71" name="Line 1091"/>
          <p:cNvSpPr>
            <a:spLocks noChangeShapeType="1"/>
          </p:cNvSpPr>
          <p:nvPr/>
        </p:nvSpPr>
        <p:spPr bwMode="auto">
          <a:xfrm flipH="1">
            <a:off x="5029200" y="3352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72" name="Line 1092"/>
          <p:cNvSpPr>
            <a:spLocks noChangeShapeType="1"/>
          </p:cNvSpPr>
          <p:nvPr/>
        </p:nvSpPr>
        <p:spPr bwMode="auto">
          <a:xfrm>
            <a:off x="53340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73" name="Line 1093"/>
          <p:cNvSpPr>
            <a:spLocks noChangeShapeType="1"/>
          </p:cNvSpPr>
          <p:nvPr/>
        </p:nvSpPr>
        <p:spPr bwMode="auto">
          <a:xfrm>
            <a:off x="5334000" y="3124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74" name="Line 1094"/>
          <p:cNvSpPr>
            <a:spLocks noChangeShapeType="1"/>
          </p:cNvSpPr>
          <p:nvPr/>
        </p:nvSpPr>
        <p:spPr bwMode="auto">
          <a:xfrm flipH="1">
            <a:off x="5029200" y="4267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226375" name="Text Box 1095"/>
          <p:cNvSpPr txBox="1">
            <a:spLocks noChangeArrowheads="1"/>
          </p:cNvSpPr>
          <p:nvPr/>
        </p:nvSpPr>
        <p:spPr bwMode="auto">
          <a:xfrm>
            <a:off x="876300" y="1576388"/>
            <a:ext cx="124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>
                <a:solidFill>
                  <a:srgbClr val="000066"/>
                </a:solidFill>
              </a:rPr>
              <a:t>Process X</a:t>
            </a:r>
          </a:p>
        </p:txBody>
      </p:sp>
      <p:sp>
        <p:nvSpPr>
          <p:cNvPr id="226376" name="Text Box 1096"/>
          <p:cNvSpPr txBox="1">
            <a:spLocks noChangeArrowheads="1"/>
          </p:cNvSpPr>
          <p:nvPr/>
        </p:nvSpPr>
        <p:spPr bwMode="auto">
          <a:xfrm>
            <a:off x="7162800" y="1576388"/>
            <a:ext cx="124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>
                <a:solidFill>
                  <a:srgbClr val="000066"/>
                </a:solidFill>
              </a:rPr>
              <a:t>Process Y</a:t>
            </a:r>
          </a:p>
        </p:txBody>
      </p:sp>
      <p:sp>
        <p:nvSpPr>
          <p:cNvPr id="226377" name="Text Box 1097"/>
          <p:cNvSpPr txBox="1">
            <a:spLocks noChangeArrowheads="1"/>
          </p:cNvSpPr>
          <p:nvPr/>
        </p:nvSpPr>
        <p:spPr bwMode="auto">
          <a:xfrm>
            <a:off x="2416175" y="2071688"/>
            <a:ext cx="1390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000" b="1">
                <a:solidFill>
                  <a:srgbClr val="003300"/>
                </a:solidFill>
              </a:rPr>
              <a:t>Process X</a:t>
            </a:r>
          </a:p>
          <a:p>
            <a:pPr algn="ctr"/>
            <a:r>
              <a:rPr lang="en-US" altLang="zh-TW" sz="2000" b="1">
                <a:solidFill>
                  <a:srgbClr val="003300"/>
                </a:solidFill>
              </a:rPr>
              <a:t>Page Table</a:t>
            </a:r>
          </a:p>
        </p:txBody>
      </p:sp>
      <p:sp>
        <p:nvSpPr>
          <p:cNvPr id="226378" name="Text Box 1098"/>
          <p:cNvSpPr txBox="1">
            <a:spLocks noChangeArrowheads="1"/>
          </p:cNvSpPr>
          <p:nvPr/>
        </p:nvSpPr>
        <p:spPr bwMode="auto">
          <a:xfrm>
            <a:off x="5464175" y="2085975"/>
            <a:ext cx="1390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000" b="1">
                <a:solidFill>
                  <a:srgbClr val="003300"/>
                </a:solidFill>
              </a:rPr>
              <a:t>Process Y</a:t>
            </a:r>
          </a:p>
          <a:p>
            <a:pPr algn="ctr"/>
            <a:r>
              <a:rPr lang="en-US" altLang="zh-TW" sz="2000" b="1">
                <a:solidFill>
                  <a:srgbClr val="003300"/>
                </a:solidFill>
              </a:rPr>
              <a:t>Page Table</a:t>
            </a:r>
          </a:p>
        </p:txBody>
      </p:sp>
      <p:sp>
        <p:nvSpPr>
          <p:cNvPr id="226379" name="Text Box 1099"/>
          <p:cNvSpPr txBox="1">
            <a:spLocks noChangeArrowheads="1"/>
          </p:cNvSpPr>
          <p:nvPr/>
        </p:nvSpPr>
        <p:spPr bwMode="auto">
          <a:xfrm>
            <a:off x="533400" y="5781675"/>
            <a:ext cx="196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>
                <a:solidFill>
                  <a:srgbClr val="000066"/>
                </a:solidFill>
              </a:rPr>
              <a:t>Virtual Memory</a:t>
            </a:r>
          </a:p>
        </p:txBody>
      </p:sp>
      <p:sp>
        <p:nvSpPr>
          <p:cNvPr id="226380" name="Text Box 1100"/>
          <p:cNvSpPr txBox="1">
            <a:spLocks noChangeArrowheads="1"/>
          </p:cNvSpPr>
          <p:nvPr/>
        </p:nvSpPr>
        <p:spPr bwMode="auto">
          <a:xfrm>
            <a:off x="6858000" y="5767388"/>
            <a:ext cx="196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>
                <a:solidFill>
                  <a:srgbClr val="000066"/>
                </a:solidFill>
              </a:rPr>
              <a:t>Virtual Memory</a:t>
            </a:r>
          </a:p>
        </p:txBody>
      </p:sp>
      <p:sp>
        <p:nvSpPr>
          <p:cNvPr id="226381" name="Text Box 1101"/>
          <p:cNvSpPr txBox="1">
            <a:spLocks noChangeArrowheads="1"/>
          </p:cNvSpPr>
          <p:nvPr/>
        </p:nvSpPr>
        <p:spPr bwMode="auto">
          <a:xfrm>
            <a:off x="3657600" y="5462588"/>
            <a:ext cx="2079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>
                <a:solidFill>
                  <a:srgbClr val="000066"/>
                </a:solidFill>
              </a:rPr>
              <a:t>Physical Memory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2466" name="Picture 2" descr="Plik:Virtual memory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20688"/>
            <a:ext cx="3609975" cy="5705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3478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Swapping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0658" name="Picture 2" descr="http://www.cs.bgu.ac.il/~spl121/wiki.files/summary_mapp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52736"/>
            <a:ext cx="5562600" cy="500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718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Souborový systém a uživatelské rozhraní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Souborový systém </a:t>
            </a:r>
            <a:r>
              <a:rPr lang="cs-CZ" dirty="0" smtClean="0"/>
              <a:t>– FAT, NTFS, FAT32, EXT2…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Uživatelské rozhraní </a:t>
            </a:r>
            <a:r>
              <a:rPr lang="cs-CZ" dirty="0" smtClean="0"/>
              <a:t>– příkazový řádek, GUI</a:t>
            </a:r>
          </a:p>
          <a:p>
            <a:endParaRPr lang="cs-CZ" dirty="0" smtClean="0"/>
          </a:p>
          <a:p>
            <a:r>
              <a:rPr lang="cs-CZ" dirty="0" smtClean="0"/>
              <a:t>Program </a:t>
            </a:r>
            <a:r>
              <a:rPr lang="cs-CZ" b="1" dirty="0" smtClean="0"/>
              <a:t>SHELL</a:t>
            </a:r>
          </a:p>
          <a:p>
            <a:pPr lvl="1"/>
            <a:r>
              <a:rPr lang="cs-CZ" dirty="0" smtClean="0"/>
              <a:t>Unix – </a:t>
            </a:r>
            <a:r>
              <a:rPr lang="cs-CZ" dirty="0" err="1" smtClean="0"/>
              <a:t>Korn</a:t>
            </a:r>
            <a:r>
              <a:rPr lang="cs-CZ" dirty="0" smtClean="0"/>
              <a:t>, </a:t>
            </a:r>
            <a:r>
              <a:rPr lang="cs-CZ" dirty="0" err="1" smtClean="0"/>
              <a:t>Bash</a:t>
            </a:r>
            <a:r>
              <a:rPr lang="cs-CZ" dirty="0" smtClean="0"/>
              <a:t>, …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PROMPT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Filesystém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Soubor  </a:t>
            </a:r>
          </a:p>
          <a:p>
            <a:pPr lvl="1"/>
            <a:r>
              <a:rPr lang="cs-CZ" dirty="0" smtClean="0"/>
              <a:t>nejmenší logický blok informací</a:t>
            </a:r>
          </a:p>
          <a:p>
            <a:pPr lvl="1"/>
            <a:r>
              <a:rPr lang="cs-CZ" dirty="0" smtClean="0"/>
              <a:t>Sekvence bytů</a:t>
            </a:r>
          </a:p>
          <a:p>
            <a:pPr lvl="1"/>
            <a:r>
              <a:rPr lang="cs-CZ" dirty="0" smtClean="0"/>
              <a:t>program x data</a:t>
            </a:r>
          </a:p>
          <a:p>
            <a:r>
              <a:rPr lang="cs-CZ" dirty="0" err="1" smtClean="0"/>
              <a:t>Partition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130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NTFS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Journalling</a:t>
            </a:r>
            <a:endParaRPr lang="cs-CZ" dirty="0" smtClean="0"/>
          </a:p>
          <a:p>
            <a:r>
              <a:rPr lang="cs-CZ" dirty="0" smtClean="0"/>
              <a:t>Access </a:t>
            </a:r>
            <a:r>
              <a:rPr lang="cs-CZ" dirty="0" err="1" smtClean="0"/>
              <a:t>control</a:t>
            </a:r>
            <a:r>
              <a:rPr lang="cs-CZ" dirty="0" smtClean="0"/>
              <a:t> list</a:t>
            </a:r>
          </a:p>
          <a:p>
            <a:r>
              <a:rPr lang="cs-CZ" dirty="0" err="1" smtClean="0"/>
              <a:t>File</a:t>
            </a:r>
            <a:r>
              <a:rPr lang="cs-CZ" dirty="0" smtClean="0"/>
              <a:t> </a:t>
            </a:r>
            <a:r>
              <a:rPr lang="cs-CZ" dirty="0" err="1" smtClean="0"/>
              <a:t>Compress</a:t>
            </a:r>
            <a:endParaRPr lang="cs-CZ" dirty="0" smtClean="0"/>
          </a:p>
          <a:p>
            <a:r>
              <a:rPr lang="pl-PL" dirty="0" smtClean="0"/>
              <a:t>Cryptography</a:t>
            </a:r>
            <a:endParaRPr lang="cs-CZ" dirty="0" smtClean="0"/>
          </a:p>
          <a:p>
            <a:r>
              <a:rPr lang="cs-CZ" dirty="0" smtClean="0"/>
              <a:t>Disk </a:t>
            </a:r>
            <a:r>
              <a:rPr lang="cs-CZ" dirty="0" err="1" smtClean="0"/>
              <a:t>Quota</a:t>
            </a:r>
            <a:endParaRPr lang="cs-CZ" dirty="0" smtClean="0"/>
          </a:p>
          <a:p>
            <a:r>
              <a:rPr lang="cs-CZ" dirty="0" err="1" smtClean="0"/>
              <a:t>Long</a:t>
            </a:r>
            <a:r>
              <a:rPr lang="cs-CZ" dirty="0" smtClean="0"/>
              <a:t> </a:t>
            </a:r>
            <a:r>
              <a:rPr lang="cs-CZ" dirty="0" err="1" smtClean="0"/>
              <a:t>File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endParaRPr lang="cs-CZ" dirty="0" smtClean="0"/>
          </a:p>
          <a:p>
            <a:r>
              <a:rPr lang="cs-CZ" dirty="0" err="1" smtClean="0"/>
              <a:t>Symbolic</a:t>
            </a:r>
            <a:r>
              <a:rPr lang="cs-CZ" dirty="0" smtClean="0"/>
              <a:t> </a:t>
            </a:r>
            <a:r>
              <a:rPr lang="cs-CZ" dirty="0" err="1" smtClean="0"/>
              <a:t>adress</a:t>
            </a:r>
            <a:r>
              <a:rPr lang="cs-CZ" dirty="0" smtClean="0"/>
              <a:t> (VMS – </a:t>
            </a:r>
            <a:r>
              <a:rPr lang="cs-CZ" dirty="0" err="1" smtClean="0"/>
              <a:t>logical</a:t>
            </a:r>
            <a:r>
              <a:rPr lang="cs-CZ" dirty="0" smtClean="0"/>
              <a:t> </a:t>
            </a:r>
            <a:r>
              <a:rPr lang="cs-CZ" dirty="0" err="1" smtClean="0"/>
              <a:t>names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9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0418" name="Picture 2" descr="http://freetechjournal.com/blog/wp-content/uploads/2009/10/file-sys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05806"/>
            <a:ext cx="5040560" cy="3751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96780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Operační systémy</a:t>
            </a:r>
          </a:p>
          <a:p>
            <a:pPr marL="0" indent="0" algn="ctr">
              <a:buNone/>
            </a:pPr>
            <a:r>
              <a:rPr lang="cs-CZ" dirty="0" smtClean="0"/>
              <a:t>DOS a WINDOWS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421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Registry – paměťová oblast v procesoru</a:t>
            </a:r>
          </a:p>
          <a:p>
            <a:r>
              <a:rPr lang="cs-CZ" dirty="0" smtClean="0"/>
              <a:t>ISA – </a:t>
            </a:r>
            <a:r>
              <a:rPr lang="cs-CZ" dirty="0" err="1" smtClean="0"/>
              <a:t>Instruction</a:t>
            </a:r>
            <a:r>
              <a:rPr lang="cs-CZ" dirty="0" smtClean="0"/>
              <a:t> Set </a:t>
            </a:r>
            <a:r>
              <a:rPr lang="cs-CZ" dirty="0" err="1" smtClean="0"/>
              <a:t>Architecture</a:t>
            </a:r>
            <a:endParaRPr lang="cs-CZ" dirty="0" smtClean="0"/>
          </a:p>
          <a:p>
            <a:pPr lvl="1"/>
            <a:r>
              <a:rPr lang="cs-CZ" dirty="0" smtClean="0"/>
              <a:t>X86 (IA-32, x86-64)</a:t>
            </a:r>
          </a:p>
          <a:p>
            <a:pPr lvl="1"/>
            <a:r>
              <a:rPr lang="cs-CZ" dirty="0" smtClean="0"/>
              <a:t>ARM</a:t>
            </a:r>
          </a:p>
          <a:p>
            <a:pPr lvl="1"/>
            <a:r>
              <a:rPr lang="cs-CZ" dirty="0" smtClean="0"/>
              <a:t>MIPS</a:t>
            </a:r>
          </a:p>
          <a:p>
            <a:pPr lvl="1"/>
            <a:r>
              <a:rPr lang="cs-CZ" dirty="0" smtClean="0"/>
              <a:t>Motorola</a:t>
            </a:r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MS DOS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Jednouživatelský</a:t>
            </a:r>
          </a:p>
          <a:p>
            <a:r>
              <a:rPr lang="cs-CZ" dirty="0" smtClean="0"/>
              <a:t>Nemá </a:t>
            </a:r>
            <a:r>
              <a:rPr lang="cs-CZ" dirty="0" smtClean="0"/>
              <a:t>GUI</a:t>
            </a:r>
          </a:p>
          <a:p>
            <a:r>
              <a:rPr lang="cs-CZ" dirty="0" smtClean="0"/>
              <a:t>FAT – </a:t>
            </a:r>
            <a:r>
              <a:rPr lang="cs-CZ" dirty="0" err="1" smtClean="0"/>
              <a:t>File</a:t>
            </a:r>
            <a:r>
              <a:rPr lang="cs-CZ" dirty="0" smtClean="0"/>
              <a:t> </a:t>
            </a:r>
            <a:r>
              <a:rPr lang="cs-CZ" dirty="0" err="1" smtClean="0"/>
              <a:t>Allocation</a:t>
            </a:r>
            <a:r>
              <a:rPr lang="cs-CZ" dirty="0" smtClean="0"/>
              <a:t> Table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START:</a:t>
            </a:r>
          </a:p>
          <a:p>
            <a:pPr lvl="1">
              <a:buNone/>
            </a:pPr>
            <a:r>
              <a:rPr lang="cs-CZ" dirty="0" err="1" smtClean="0"/>
              <a:t>io.sys</a:t>
            </a:r>
            <a:endParaRPr lang="cs-CZ" dirty="0" smtClean="0"/>
          </a:p>
          <a:p>
            <a:pPr lvl="1">
              <a:buNone/>
            </a:pPr>
            <a:r>
              <a:rPr lang="cs-CZ" dirty="0" err="1" smtClean="0"/>
              <a:t>Msdos.sys</a:t>
            </a:r>
            <a:endParaRPr lang="cs-CZ" dirty="0" smtClean="0"/>
          </a:p>
          <a:p>
            <a:pPr lvl="1">
              <a:buNone/>
            </a:pPr>
            <a:r>
              <a:rPr lang="cs-CZ" dirty="0" err="1" smtClean="0"/>
              <a:t>Config.sys</a:t>
            </a:r>
            <a:endParaRPr lang="cs-CZ" dirty="0" smtClean="0"/>
          </a:p>
          <a:p>
            <a:pPr lvl="1">
              <a:buNone/>
            </a:pPr>
            <a:r>
              <a:rPr lang="cs-CZ" dirty="0" err="1" smtClean="0"/>
              <a:t>Command.com</a:t>
            </a:r>
            <a:endParaRPr lang="cs-CZ" dirty="0" smtClean="0"/>
          </a:p>
          <a:p>
            <a:pPr lvl="1">
              <a:buNone/>
            </a:pPr>
            <a:r>
              <a:rPr lang="cs-CZ" dirty="0" err="1" smtClean="0"/>
              <a:t>Autoexec.bat</a:t>
            </a:r>
            <a:endParaRPr lang="cs-CZ" dirty="0" smtClean="0"/>
          </a:p>
          <a:p>
            <a:pPr lvl="1">
              <a:buNone/>
            </a:pPr>
            <a:r>
              <a:rPr lang="cs-CZ" dirty="0" smtClean="0"/>
              <a:t>Rezidentní programy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4800" dirty="0" smtClean="0"/>
              <a:t>Operační systémy Windows</a:t>
            </a:r>
            <a:endParaRPr lang="cs-CZ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Windows 3.x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16 bitový</a:t>
            </a:r>
          </a:p>
          <a:p>
            <a:r>
              <a:rPr lang="cs-CZ" dirty="0" smtClean="0"/>
              <a:t>Kooperativní multitasking</a:t>
            </a:r>
          </a:p>
          <a:p>
            <a:r>
              <a:rPr lang="cs-CZ" dirty="0" smtClean="0"/>
              <a:t>Inicializační soubory *.INI</a:t>
            </a:r>
          </a:p>
          <a:p>
            <a:r>
              <a:rPr lang="cs-CZ" dirty="0" smtClean="0"/>
              <a:t>Alt-</a:t>
            </a:r>
            <a:r>
              <a:rPr lang="cs-CZ" dirty="0" err="1" smtClean="0"/>
              <a:t>Tab</a:t>
            </a:r>
            <a:r>
              <a:rPr lang="cs-CZ" dirty="0" smtClean="0"/>
              <a:t> – přepínání mezi OKNY</a:t>
            </a:r>
          </a:p>
          <a:p>
            <a:r>
              <a:rPr lang="cs-CZ" dirty="0" smtClean="0"/>
              <a:t>Každá aplikace běží ve svém okně</a:t>
            </a:r>
          </a:p>
          <a:p>
            <a:r>
              <a:rPr lang="cs-CZ" dirty="0" smtClean="0"/>
              <a:t>GUI – ikony</a:t>
            </a:r>
          </a:p>
          <a:p>
            <a:r>
              <a:rPr lang="cs-CZ" dirty="0" smtClean="0"/>
              <a:t>Běží nad MS-DOS</a:t>
            </a:r>
          </a:p>
          <a:p>
            <a:r>
              <a:rPr lang="cs-CZ" dirty="0" smtClean="0"/>
              <a:t>Aplikace MS-DOS – v okně nebo celoobrazovkový (textový) režim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Windows 95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Databáze registrů místo INI, </a:t>
            </a:r>
            <a:r>
              <a:rPr lang="cs-CZ" dirty="0" err="1" smtClean="0"/>
              <a:t>regedit</a:t>
            </a:r>
            <a:endParaRPr lang="cs-CZ" dirty="0" smtClean="0"/>
          </a:p>
          <a:p>
            <a:r>
              <a:rPr lang="cs-CZ" dirty="0" smtClean="0"/>
              <a:t>Adresář - &gt; Složka</a:t>
            </a:r>
          </a:p>
          <a:p>
            <a:r>
              <a:rPr lang="cs-CZ" dirty="0" smtClean="0"/>
              <a:t>Zástupce (link)</a:t>
            </a:r>
          </a:p>
          <a:p>
            <a:r>
              <a:rPr lang="cs-CZ" dirty="0" smtClean="0"/>
              <a:t>Dlouhá jména (VFAT)</a:t>
            </a:r>
          </a:p>
          <a:p>
            <a:r>
              <a:rPr lang="cs-CZ" dirty="0" smtClean="0"/>
              <a:t>Desktop, </a:t>
            </a:r>
            <a:r>
              <a:rPr lang="cs-CZ" dirty="0" err="1" smtClean="0"/>
              <a:t>taskbar</a:t>
            </a:r>
            <a:r>
              <a:rPr lang="cs-CZ" dirty="0" smtClean="0"/>
              <a:t>, tlačítko Start, </a:t>
            </a:r>
            <a:r>
              <a:rPr lang="cs-CZ" dirty="0" err="1" smtClean="0"/>
              <a:t>Control</a:t>
            </a:r>
            <a:r>
              <a:rPr lang="cs-CZ" dirty="0" smtClean="0"/>
              <a:t> Panel</a:t>
            </a:r>
          </a:p>
          <a:p>
            <a:r>
              <a:rPr lang="cs-CZ" dirty="0" smtClean="0"/>
              <a:t>Virtuální adresový prostor 4GB</a:t>
            </a:r>
          </a:p>
          <a:p>
            <a:r>
              <a:rPr lang="cs-CZ" dirty="0" smtClean="0"/>
              <a:t>Swap </a:t>
            </a:r>
            <a:r>
              <a:rPr lang="cs-CZ" dirty="0" err="1" smtClean="0"/>
              <a:t>file</a:t>
            </a:r>
            <a:endParaRPr lang="cs-CZ" dirty="0" smtClean="0"/>
          </a:p>
          <a:p>
            <a:r>
              <a:rPr lang="cs-CZ" dirty="0" smtClean="0"/>
              <a:t>Priorita procesu (čekající, normální, vysoká, </a:t>
            </a:r>
            <a:r>
              <a:rPr lang="cs-CZ" dirty="0" err="1" smtClean="0"/>
              <a:t>realtime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Windows 98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Podpora USB, DVD</a:t>
            </a:r>
          </a:p>
          <a:p>
            <a:r>
              <a:rPr lang="cs-CZ" dirty="0" smtClean="0"/>
              <a:t>FAT32</a:t>
            </a:r>
          </a:p>
          <a:p>
            <a:r>
              <a:rPr lang="cs-CZ" dirty="0" smtClean="0"/>
              <a:t>Kompatibilita ovladačů z NT</a:t>
            </a:r>
          </a:p>
          <a:p>
            <a:r>
              <a:rPr lang="cs-CZ" dirty="0" smtClean="0"/>
              <a:t>Integrace internetových funkcí</a:t>
            </a:r>
          </a:p>
          <a:p>
            <a:r>
              <a:rPr lang="cs-CZ" dirty="0" smtClean="0"/>
              <a:t>Podpora síťových protokolů</a:t>
            </a:r>
          </a:p>
          <a:p>
            <a:r>
              <a:rPr lang="cs-CZ" dirty="0" smtClean="0"/>
              <a:t>Vylepšená správa TCP/IP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Windows 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Vývoj 1988-89</a:t>
            </a:r>
          </a:p>
          <a:p>
            <a:r>
              <a:rPr lang="cs-CZ" dirty="0" smtClean="0"/>
              <a:t>David </a:t>
            </a:r>
            <a:r>
              <a:rPr lang="cs-CZ" dirty="0" err="1" smtClean="0"/>
              <a:t>Cutler</a:t>
            </a:r>
            <a:r>
              <a:rPr lang="cs-CZ" dirty="0" smtClean="0"/>
              <a:t> (dříve RSX a VMS)</a:t>
            </a:r>
          </a:p>
          <a:p>
            <a:r>
              <a:rPr lang="cs-CZ" dirty="0" smtClean="0"/>
              <a:t>Požadavky: </a:t>
            </a:r>
          </a:p>
          <a:p>
            <a:pPr lvl="1"/>
            <a:r>
              <a:rPr lang="cs-CZ" dirty="0" smtClean="0"/>
              <a:t>přenositelnost, </a:t>
            </a:r>
          </a:p>
          <a:p>
            <a:pPr lvl="1"/>
            <a:r>
              <a:rPr lang="cs-CZ" dirty="0" smtClean="0"/>
              <a:t>souběžné zpracování, </a:t>
            </a:r>
          </a:p>
          <a:p>
            <a:pPr lvl="1"/>
            <a:r>
              <a:rPr lang="cs-CZ" dirty="0" smtClean="0"/>
              <a:t>modulárnost, </a:t>
            </a:r>
          </a:p>
          <a:p>
            <a:pPr lvl="1"/>
            <a:r>
              <a:rPr lang="cs-CZ" dirty="0" smtClean="0"/>
              <a:t>rozložené výpočty, </a:t>
            </a:r>
          </a:p>
          <a:p>
            <a:pPr lvl="1"/>
            <a:r>
              <a:rPr lang="cs-CZ" dirty="0" smtClean="0"/>
              <a:t>POSIX, C2-stupeň bezpečnosti</a:t>
            </a:r>
          </a:p>
          <a:p>
            <a:r>
              <a:rPr lang="cs-CZ" dirty="0" smtClean="0"/>
              <a:t>Na jakém HW mohly Windows NT běžet?</a:t>
            </a:r>
          </a:p>
          <a:p>
            <a:pPr lvl="1"/>
            <a:r>
              <a:rPr lang="cs-CZ" dirty="0" err="1" smtClean="0"/>
              <a:t>Power</a:t>
            </a:r>
            <a:r>
              <a:rPr lang="cs-CZ" dirty="0" smtClean="0"/>
              <a:t> PC, Intel, </a:t>
            </a:r>
            <a:r>
              <a:rPr lang="cs-CZ" dirty="0" err="1" smtClean="0"/>
              <a:t>Alpha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8674" name="Picture 2" descr="http://technet.microsoft.com/en-us/library/Cc767152.xng_a01_big(l=en-us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26654"/>
            <a:ext cx="5688632" cy="561394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27584" y="623731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http://technet.microsoft.com/en-us/library/cc767152.aspx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37209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OSI in Windows 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698" name="Picture 2" descr="http://technet.microsoft.com/en-us/library/Cc767152.xng_a12_big(l=en-us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429592" cy="3998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9966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Windows 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hardware Windows NT supports?</a:t>
            </a:r>
          </a:p>
          <a:p>
            <a:pPr lvl="1"/>
            <a:r>
              <a:rPr lang="en-US" dirty="0" smtClean="0"/>
              <a:t>Power PC</a:t>
            </a:r>
          </a:p>
          <a:p>
            <a:pPr lvl="1"/>
            <a:r>
              <a:rPr lang="en-US" dirty="0" smtClean="0"/>
              <a:t>Intel x86</a:t>
            </a:r>
          </a:p>
          <a:p>
            <a:pPr lvl="1"/>
            <a:r>
              <a:rPr lang="en-US" dirty="0" smtClean="0"/>
              <a:t>Alpha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28003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Windows 9x - 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9552" y="2348880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Windows 95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411760" y="2348880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Windows 98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211960" y="2348880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Windows  Millenium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732240" y="3068960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Windows XP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39552" y="3933056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Windows NT  3.5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347864" y="3933056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Windows  NT 4</a:t>
            </a:r>
            <a:endParaRPr lang="cs-CZ" dirty="0"/>
          </a:p>
        </p:txBody>
      </p:sp>
      <p:cxnSp>
        <p:nvCxnSpPr>
          <p:cNvPr id="11" name="Přímá spojovací šipka 10"/>
          <p:cNvCxnSpPr>
            <a:stCxn id="6" idx="3"/>
            <a:endCxn id="7" idx="1"/>
          </p:cNvCxnSpPr>
          <p:nvPr/>
        </p:nvCxnSpPr>
        <p:spPr>
          <a:xfrm>
            <a:off x="5796136" y="2816932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9" idx="3"/>
            <a:endCxn id="7" idx="1"/>
          </p:cNvCxnSpPr>
          <p:nvPr/>
        </p:nvCxnSpPr>
        <p:spPr>
          <a:xfrm flipV="1">
            <a:off x="4932040" y="3537012"/>
            <a:ext cx="180020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8" idx="3"/>
            <a:endCxn id="9" idx="1"/>
          </p:cNvCxnSpPr>
          <p:nvPr/>
        </p:nvCxnSpPr>
        <p:spPr>
          <a:xfrm>
            <a:off x="2123728" y="440110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4" idx="3"/>
            <a:endCxn id="5" idx="1"/>
          </p:cNvCxnSpPr>
          <p:nvPr/>
        </p:nvCxnSpPr>
        <p:spPr>
          <a:xfrm>
            <a:off x="2123728" y="281693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5" idx="3"/>
            <a:endCxn id="6" idx="1"/>
          </p:cNvCxnSpPr>
          <p:nvPr/>
        </p:nvCxnSpPr>
        <p:spPr>
          <a:xfrm>
            <a:off x="3995936" y="281693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1691680" y="50131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Server system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691680" y="177281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Desktop system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0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Procesor – parametry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ISA</a:t>
            </a:r>
          </a:p>
          <a:p>
            <a:r>
              <a:rPr lang="cs-CZ" dirty="0" smtClean="0"/>
              <a:t>Byte </a:t>
            </a:r>
            <a:r>
              <a:rPr lang="cs-CZ" dirty="0" err="1" smtClean="0"/>
              <a:t>size</a:t>
            </a:r>
            <a:r>
              <a:rPr lang="cs-CZ" dirty="0" smtClean="0"/>
              <a:t> (8-bit)</a:t>
            </a:r>
          </a:p>
          <a:p>
            <a:r>
              <a:rPr lang="cs-CZ" dirty="0" smtClean="0"/>
              <a:t>Word </a:t>
            </a:r>
            <a:r>
              <a:rPr lang="cs-CZ" dirty="0" err="1" smtClean="0"/>
              <a:t>size</a:t>
            </a:r>
            <a:endParaRPr lang="cs-CZ" dirty="0" smtClean="0"/>
          </a:p>
          <a:p>
            <a:r>
              <a:rPr lang="cs-CZ" dirty="0" err="1" smtClean="0"/>
              <a:t>Address</a:t>
            </a:r>
            <a:r>
              <a:rPr lang="cs-CZ" dirty="0" smtClean="0"/>
              <a:t> </a:t>
            </a:r>
            <a:r>
              <a:rPr lang="cs-CZ" dirty="0" err="1" smtClean="0"/>
              <a:t>size</a:t>
            </a:r>
            <a:r>
              <a:rPr lang="cs-CZ" dirty="0" smtClean="0"/>
              <a:t>  (32bit – 4GB)</a:t>
            </a:r>
          </a:p>
          <a:p>
            <a:r>
              <a:rPr lang="cs-CZ" dirty="0" err="1" smtClean="0"/>
              <a:t>Cache</a:t>
            </a:r>
            <a:r>
              <a:rPr lang="cs-CZ" dirty="0" smtClean="0"/>
              <a:t>  speed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size</a:t>
            </a:r>
            <a:endParaRPr lang="cs-CZ" dirty="0" smtClean="0"/>
          </a:p>
          <a:p>
            <a:r>
              <a:rPr lang="cs-CZ" dirty="0" err="1" smtClean="0"/>
              <a:t>Endianita</a:t>
            </a:r>
            <a:r>
              <a:rPr lang="cs-CZ" dirty="0" smtClean="0"/>
              <a:t> (</a:t>
            </a:r>
            <a:r>
              <a:rPr lang="cs-CZ" dirty="0" err="1" smtClean="0"/>
              <a:t>big</a:t>
            </a:r>
            <a:r>
              <a:rPr lang="cs-CZ" dirty="0" smtClean="0"/>
              <a:t> x </a:t>
            </a:r>
            <a:r>
              <a:rPr lang="cs-CZ" dirty="0" err="1" smtClean="0"/>
              <a:t>little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Port I/O  x  </a:t>
            </a:r>
            <a:r>
              <a:rPr lang="cs-CZ" dirty="0" err="1" smtClean="0"/>
              <a:t>memory</a:t>
            </a:r>
            <a:r>
              <a:rPr lang="cs-CZ" dirty="0" smtClean="0"/>
              <a:t>-</a:t>
            </a:r>
            <a:r>
              <a:rPr lang="cs-CZ" dirty="0" err="1" smtClean="0"/>
              <a:t>mapped</a:t>
            </a:r>
            <a:r>
              <a:rPr lang="cs-CZ" dirty="0" smtClean="0"/>
              <a:t> I/O</a:t>
            </a:r>
          </a:p>
          <a:p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processors</a:t>
            </a:r>
            <a:r>
              <a:rPr lang="cs-CZ" dirty="0" smtClean="0"/>
              <a:t> / </a:t>
            </a:r>
            <a:r>
              <a:rPr lang="cs-CZ" dirty="0" err="1" smtClean="0"/>
              <a:t>cores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Systémové procesy Windows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Služba (</a:t>
            </a:r>
            <a:r>
              <a:rPr lang="cs-CZ" dirty="0" err="1" smtClean="0"/>
              <a:t>Service</a:t>
            </a:r>
            <a:r>
              <a:rPr lang="cs-CZ" dirty="0" smtClean="0"/>
              <a:t>)</a:t>
            </a:r>
          </a:p>
          <a:p>
            <a:r>
              <a:rPr lang="cs-CZ" dirty="0" smtClean="0"/>
              <a:t>SCM</a:t>
            </a:r>
          </a:p>
          <a:p>
            <a:r>
              <a:rPr lang="cs-CZ" dirty="0" smtClean="0"/>
              <a:t>Co je specifického pro Windows služby?</a:t>
            </a:r>
          </a:p>
          <a:p>
            <a:pPr marL="457200" lvl="1" indent="0">
              <a:buNone/>
            </a:pPr>
            <a:r>
              <a:rPr lang="cs-CZ" b="1" dirty="0" smtClean="0"/>
              <a:t>Běží nezávisle na přihlášeném uživateli</a:t>
            </a:r>
          </a:p>
          <a:p>
            <a:pPr lvl="1">
              <a:buNone/>
            </a:pPr>
            <a:r>
              <a:rPr lang="cs-CZ" dirty="0" smtClean="0"/>
              <a:t>http://ss64.com/</a:t>
            </a:r>
            <a:r>
              <a:rPr lang="cs-CZ" dirty="0" err="1" smtClean="0"/>
              <a:t>nt</a:t>
            </a:r>
            <a:r>
              <a:rPr lang="cs-CZ" dirty="0" smtClean="0"/>
              <a:t>/syntax-</a:t>
            </a:r>
            <a:r>
              <a:rPr lang="cs-CZ" dirty="0" err="1" smtClean="0"/>
              <a:t>services.html</a:t>
            </a:r>
            <a:endParaRPr lang="cs-CZ" dirty="0" smtClean="0"/>
          </a:p>
          <a:p>
            <a:r>
              <a:rPr lang="cs-CZ" dirty="0" smtClean="0"/>
              <a:t>Ve světě UNIX odpovídá službě „</a:t>
            </a:r>
            <a:r>
              <a:rPr lang="cs-CZ" b="1" dirty="0" smtClean="0">
                <a:solidFill>
                  <a:srgbClr val="7030A0"/>
                </a:solidFill>
              </a:rPr>
              <a:t>démon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Př. </a:t>
            </a:r>
            <a:r>
              <a:rPr lang="cs-CZ" dirty="0" err="1" smtClean="0"/>
              <a:t>Cron</a:t>
            </a:r>
            <a:r>
              <a:rPr lang="cs-CZ" dirty="0" smtClean="0"/>
              <a:t> – démon pro periodické spouštění skriptů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1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Registry Windows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0070C0"/>
                </a:solidFill>
              </a:rPr>
              <a:t>Registry - databáze konfiguračních dat</a:t>
            </a:r>
          </a:p>
          <a:p>
            <a:r>
              <a:rPr lang="cs-CZ" dirty="0" smtClean="0"/>
              <a:t>Od Windows 95</a:t>
            </a:r>
          </a:p>
          <a:p>
            <a:r>
              <a:rPr lang="cs-CZ" dirty="0" smtClean="0"/>
              <a:t>SYSTEM.DAT, USER.DAT</a:t>
            </a:r>
          </a:p>
          <a:p>
            <a:r>
              <a:rPr lang="cs-CZ" dirty="0" smtClean="0"/>
              <a:t>V „NT“ systémech ve složce</a:t>
            </a:r>
          </a:p>
          <a:p>
            <a:pPr lvl="1"/>
            <a:r>
              <a:rPr lang="cs-CZ" i="1" dirty="0" smtClean="0"/>
              <a:t>%</a:t>
            </a:r>
            <a:r>
              <a:rPr lang="cs-CZ" i="1" dirty="0" err="1" smtClean="0"/>
              <a:t>SystemRoot</a:t>
            </a:r>
            <a:r>
              <a:rPr lang="cs-CZ" i="1" dirty="0" smtClean="0"/>
              <a:t>%\System32\</a:t>
            </a:r>
            <a:r>
              <a:rPr lang="cs-CZ" i="1" dirty="0" err="1" smtClean="0"/>
              <a:t>Config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52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Registry Windows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HKEY_CLASSES_ROOT</a:t>
            </a:r>
            <a:r>
              <a:rPr lang="cs-CZ" dirty="0"/>
              <a:t> (HKCR) obsahuje nastavení pro všechny aplikace, utility a programy nainstalované v operačním systému.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b="1" dirty="0"/>
              <a:t>HKEY_CURRENT_USER</a:t>
            </a:r>
            <a:r>
              <a:rPr lang="cs-CZ" dirty="0"/>
              <a:t> (HKCU) obsahuje nastavení pro právě přihlášeného uživatele.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HKEY_USERS </a:t>
            </a:r>
            <a:r>
              <a:rPr lang="cs-CZ" dirty="0"/>
              <a:t>(HKU) obsahuje nastavení pro všechny uživatelské účty vytvořené v operačním systému.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b="1" dirty="0"/>
              <a:t>HKEY_LOCAL_MACHINE</a:t>
            </a:r>
            <a:r>
              <a:rPr lang="cs-CZ" dirty="0"/>
              <a:t> (HKLM) obsahuje nastavení týkající se počítače, na němž jsou Windows nainstalována.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b="1" dirty="0"/>
              <a:t>HKEY_CURRENT_CONFIG</a:t>
            </a:r>
            <a:r>
              <a:rPr lang="cs-CZ" dirty="0"/>
              <a:t> (HKCC) obsahuje nastavení shromážděná či definovaná za běhu operačního systému, obvykle při spouštění operačního systému.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44206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Souborový systém FAT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FAT</a:t>
            </a:r>
          </a:p>
          <a:p>
            <a:r>
              <a:rPr lang="cs-CZ" dirty="0" smtClean="0"/>
              <a:t>FAT32  (1997, max. 4 GB soubor)</a:t>
            </a:r>
          </a:p>
          <a:p>
            <a:r>
              <a:rPr lang="cs-CZ" dirty="0" smtClean="0"/>
              <a:t>VFAT (16 EB)</a:t>
            </a:r>
          </a:p>
          <a:p>
            <a:r>
              <a:rPr lang="cs-CZ" dirty="0" smtClean="0"/>
              <a:t>FAT+  (256 GB)</a:t>
            </a:r>
          </a:p>
          <a:p>
            <a:r>
              <a:rPr lang="cs-CZ" dirty="0" err="1" smtClean="0"/>
              <a:t>exFAT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62" name="Picture 2" descr="http://www.elblender.com/wordpress/wp-content/uploads/2010/10/Socket-Communication-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4867275" cy="402907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11560" y="580526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acarlstein.com</a:t>
            </a:r>
            <a:r>
              <a:rPr lang="cs-CZ" dirty="0" smtClean="0"/>
              <a:t>/?</a:t>
            </a:r>
            <a:r>
              <a:rPr lang="cs-CZ" dirty="0" err="1" smtClean="0"/>
              <a:t>tag</a:t>
            </a:r>
            <a:r>
              <a:rPr lang="cs-CZ" dirty="0" smtClean="0"/>
              <a:t>=</a:t>
            </a:r>
            <a:r>
              <a:rPr lang="cs-CZ" dirty="0" err="1" smtClean="0"/>
              <a:t>socket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0031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Souborový systém NTFS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Žurnálování</a:t>
            </a:r>
            <a:endParaRPr lang="cs-CZ" dirty="0" smtClean="0"/>
          </a:p>
          <a:p>
            <a:r>
              <a:rPr lang="cs-CZ" dirty="0" smtClean="0"/>
              <a:t>Access </a:t>
            </a:r>
            <a:r>
              <a:rPr lang="cs-CZ" dirty="0" err="1" smtClean="0"/>
              <a:t>control</a:t>
            </a:r>
            <a:r>
              <a:rPr lang="cs-CZ" dirty="0" smtClean="0"/>
              <a:t> list</a:t>
            </a:r>
          </a:p>
          <a:p>
            <a:r>
              <a:rPr lang="cs-CZ" dirty="0" smtClean="0"/>
              <a:t>Komprese na úrovni </a:t>
            </a:r>
            <a:r>
              <a:rPr lang="cs-CZ" dirty="0" err="1" smtClean="0"/>
              <a:t>filesystému</a:t>
            </a:r>
            <a:endParaRPr lang="cs-CZ" dirty="0" smtClean="0"/>
          </a:p>
          <a:p>
            <a:r>
              <a:rPr lang="cs-CZ" dirty="0" smtClean="0"/>
              <a:t>Šifrování</a:t>
            </a:r>
          </a:p>
          <a:p>
            <a:r>
              <a:rPr lang="cs-CZ" dirty="0" smtClean="0"/>
              <a:t>Diskové kvóty</a:t>
            </a:r>
          </a:p>
          <a:p>
            <a:r>
              <a:rPr lang="cs-CZ" dirty="0" smtClean="0"/>
              <a:t>Dlouhá jména souborů</a:t>
            </a:r>
          </a:p>
          <a:p>
            <a:r>
              <a:rPr lang="cs-CZ" dirty="0" smtClean="0"/>
              <a:t>Pevné a symbolické adresy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souborové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ISO 9660</a:t>
            </a:r>
          </a:p>
          <a:p>
            <a:r>
              <a:rPr lang="cs-CZ" dirty="0" smtClean="0"/>
              <a:t>Linux: Ext2, ext3, ext4, </a:t>
            </a:r>
            <a:r>
              <a:rPr lang="cs-CZ" dirty="0" err="1" smtClean="0"/>
              <a:t>ReiserFS</a:t>
            </a:r>
            <a:r>
              <a:rPr lang="cs-CZ" dirty="0" smtClean="0"/>
              <a:t>, JFS</a:t>
            </a:r>
          </a:p>
          <a:p>
            <a:r>
              <a:rPr lang="cs-CZ" dirty="0" err="1" smtClean="0"/>
              <a:t>Solaris</a:t>
            </a:r>
            <a:r>
              <a:rPr lang="cs-CZ" dirty="0" smtClean="0"/>
              <a:t>: UFS, ZFS, …</a:t>
            </a:r>
            <a:endParaRPr lang="cs-CZ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Technologie a pojmy ze světa Windows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RPC (</a:t>
            </a:r>
            <a:r>
              <a:rPr lang="cs-CZ" dirty="0" err="1" smtClean="0"/>
              <a:t>Remote</a:t>
            </a:r>
            <a:r>
              <a:rPr lang="cs-CZ" dirty="0" smtClean="0"/>
              <a:t> </a:t>
            </a:r>
            <a:r>
              <a:rPr lang="cs-CZ" dirty="0" err="1" smtClean="0"/>
              <a:t>Procedure</a:t>
            </a:r>
            <a:r>
              <a:rPr lang="cs-CZ" dirty="0" smtClean="0"/>
              <a:t> </a:t>
            </a:r>
            <a:r>
              <a:rPr lang="cs-CZ" dirty="0" err="1" smtClean="0"/>
              <a:t>Call</a:t>
            </a:r>
            <a:r>
              <a:rPr lang="cs-CZ" dirty="0" smtClean="0"/>
              <a:t>)</a:t>
            </a:r>
          </a:p>
          <a:p>
            <a:r>
              <a:rPr lang="cs-CZ" dirty="0" smtClean="0"/>
              <a:t>COM (</a:t>
            </a:r>
            <a:r>
              <a:rPr lang="cs-CZ" dirty="0" err="1" smtClean="0"/>
              <a:t>Component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r>
              <a:rPr lang="cs-CZ" dirty="0" smtClean="0"/>
              <a:t> Model)</a:t>
            </a:r>
          </a:p>
          <a:p>
            <a:r>
              <a:rPr lang="cs-CZ" dirty="0" smtClean="0"/>
              <a:t>DCOM (</a:t>
            </a:r>
            <a:r>
              <a:rPr lang="cs-CZ" dirty="0" err="1" smtClean="0"/>
              <a:t>Distributed</a:t>
            </a:r>
            <a:r>
              <a:rPr lang="cs-CZ" dirty="0" smtClean="0"/>
              <a:t> COM)</a:t>
            </a:r>
          </a:p>
          <a:p>
            <a:r>
              <a:rPr lang="cs-CZ" dirty="0" smtClean="0"/>
              <a:t>OLE (</a:t>
            </a: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Linking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Embedding</a:t>
            </a:r>
            <a:r>
              <a:rPr lang="cs-CZ" dirty="0" smtClean="0"/>
              <a:t>)</a:t>
            </a:r>
          </a:p>
          <a:p>
            <a:r>
              <a:rPr lang="cs-CZ" dirty="0" smtClean="0"/>
              <a:t>DLL (</a:t>
            </a:r>
            <a:r>
              <a:rPr lang="cs-CZ" dirty="0" err="1" smtClean="0"/>
              <a:t>Dynamic</a:t>
            </a:r>
            <a:r>
              <a:rPr lang="cs-CZ" dirty="0" smtClean="0"/>
              <a:t> </a:t>
            </a:r>
            <a:r>
              <a:rPr lang="cs-CZ" dirty="0" err="1" smtClean="0"/>
              <a:t>Linked</a:t>
            </a:r>
            <a:r>
              <a:rPr lang="cs-CZ" dirty="0" smtClean="0"/>
              <a:t> </a:t>
            </a:r>
            <a:r>
              <a:rPr lang="cs-CZ" dirty="0" err="1" smtClean="0"/>
              <a:t>Library</a:t>
            </a:r>
            <a:r>
              <a:rPr lang="cs-CZ" dirty="0" smtClean="0"/>
              <a:t>)</a:t>
            </a:r>
          </a:p>
          <a:p>
            <a:r>
              <a:rPr lang="cs-CZ" dirty="0" smtClean="0"/>
              <a:t>DDE</a:t>
            </a:r>
          </a:p>
          <a:p>
            <a:r>
              <a:rPr lang="cs-CZ" dirty="0" smtClean="0"/>
              <a:t>OPC (OLE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ActiveX</a:t>
            </a:r>
            <a:endParaRPr lang="cs-CZ" dirty="0" smtClean="0"/>
          </a:p>
          <a:p>
            <a:r>
              <a:rPr lang="cs-CZ" dirty="0" smtClean="0"/>
              <a:t>OCX (OLE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eXtension</a:t>
            </a:r>
            <a:r>
              <a:rPr lang="cs-CZ" dirty="0" smtClean="0"/>
              <a:t> ) - VB</a:t>
            </a:r>
          </a:p>
          <a:p>
            <a:r>
              <a:rPr lang="cs-CZ" dirty="0" smtClean="0"/>
              <a:t>.NET - runtime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4000" dirty="0" smtClean="0"/>
              <a:t>Start počítače s Windows systémem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BIOS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ROM</a:t>
            </a:r>
          </a:p>
          <a:p>
            <a:r>
              <a:rPr lang="cs-CZ" dirty="0" smtClean="0"/>
              <a:t>Čip CMOS</a:t>
            </a:r>
          </a:p>
          <a:p>
            <a:r>
              <a:rPr lang="cs-CZ" dirty="0" smtClean="0"/>
              <a:t>Program </a:t>
            </a:r>
            <a:r>
              <a:rPr lang="cs-CZ" dirty="0" err="1" smtClean="0"/>
              <a:t>debug</a:t>
            </a:r>
            <a:endParaRPr lang="cs-CZ" dirty="0" smtClean="0"/>
          </a:p>
          <a:p>
            <a:r>
              <a:rPr lang="cs-CZ" dirty="0" err="1" smtClean="0"/>
              <a:t>Boot</a:t>
            </a:r>
            <a:r>
              <a:rPr lang="cs-CZ" dirty="0" smtClean="0"/>
              <a:t> systému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Endianita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166906" cy="492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14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Zapnutí počítače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BIOS</a:t>
            </a:r>
          </a:p>
          <a:p>
            <a:r>
              <a:rPr lang="cs-CZ" dirty="0" smtClean="0"/>
              <a:t>Konfigurace z CMOS</a:t>
            </a:r>
          </a:p>
          <a:p>
            <a:r>
              <a:rPr lang="cs-CZ" dirty="0" smtClean="0"/>
              <a:t>POST</a:t>
            </a:r>
          </a:p>
          <a:p>
            <a:r>
              <a:rPr lang="cs-CZ" dirty="0" smtClean="0"/>
              <a:t>Zaváděcí program – BOOTSTRAP LOADER – z </a:t>
            </a:r>
            <a:r>
              <a:rPr lang="cs-CZ" dirty="0" err="1" smtClean="0"/>
              <a:t>boot</a:t>
            </a:r>
            <a:r>
              <a:rPr lang="cs-CZ" dirty="0" smtClean="0"/>
              <a:t> sektoru</a:t>
            </a:r>
          </a:p>
          <a:p>
            <a:r>
              <a:rPr lang="cs-CZ" dirty="0" smtClean="0"/>
              <a:t>0xAA55 na pozici 0x1FE (510) = poslední 2B</a:t>
            </a:r>
          </a:p>
          <a:p>
            <a:r>
              <a:rPr lang="cs-CZ" dirty="0" smtClean="0"/>
              <a:t>Zavaděč konkrétního OS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startují Windows?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Před-</a:t>
            </a:r>
            <a:r>
              <a:rPr lang="cs-CZ" dirty="0" err="1" smtClean="0"/>
              <a:t>bootovací</a:t>
            </a:r>
            <a:r>
              <a:rPr lang="cs-CZ" dirty="0" smtClean="0"/>
              <a:t> sekvence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Bootovací</a:t>
            </a:r>
            <a:r>
              <a:rPr lang="cs-CZ" dirty="0" smtClean="0"/>
              <a:t> sekvence</a:t>
            </a:r>
          </a:p>
          <a:p>
            <a:pPr marL="514350" indent="-514350">
              <a:buAutoNum type="arabicPeriod"/>
            </a:pPr>
            <a:r>
              <a:rPr lang="cs-CZ" dirty="0" smtClean="0"/>
              <a:t>Natáhnutí </a:t>
            </a:r>
            <a:r>
              <a:rPr lang="cs-CZ" dirty="0" err="1" smtClean="0"/>
              <a:t>kernelu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Spouštěcí sekvence </a:t>
            </a:r>
            <a:r>
              <a:rPr lang="cs-CZ" dirty="0" err="1" smtClean="0"/>
              <a:t>kernelu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Přihlašovací sekvence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Start Windows 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Boot.ini</a:t>
            </a:r>
            <a:endParaRPr lang="cs-CZ" dirty="0" smtClean="0"/>
          </a:p>
          <a:p>
            <a:r>
              <a:rPr lang="cs-CZ" dirty="0" err="1" smtClean="0"/>
              <a:t>Ntdetect.com</a:t>
            </a:r>
            <a:endParaRPr lang="cs-CZ" dirty="0" smtClean="0"/>
          </a:p>
          <a:p>
            <a:r>
              <a:rPr lang="cs-CZ" dirty="0" err="1" smtClean="0"/>
              <a:t>Ntldr</a:t>
            </a:r>
            <a:endParaRPr lang="cs-CZ" dirty="0" smtClean="0"/>
          </a:p>
          <a:p>
            <a:r>
              <a:rPr lang="cs-CZ" dirty="0" err="1" smtClean="0"/>
              <a:t>Bootsect.dos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Windows\system32</a:t>
            </a:r>
          </a:p>
          <a:p>
            <a:r>
              <a:rPr lang="cs-CZ" dirty="0" smtClean="0"/>
              <a:t>Hal.</a:t>
            </a:r>
            <a:r>
              <a:rPr lang="cs-CZ" dirty="0" err="1" smtClean="0"/>
              <a:t>dll</a:t>
            </a:r>
            <a:endParaRPr lang="cs-CZ" dirty="0" smtClean="0"/>
          </a:p>
          <a:p>
            <a:r>
              <a:rPr lang="cs-CZ" dirty="0" err="1" smtClean="0"/>
              <a:t>Ntoskrnl.exe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7826" name="Picture 2" descr="http://www.v3.co.uk/IMG/527/153527/bg-info-win25th-2-2.jpg?12962958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9493"/>
            <a:ext cx="4536504" cy="6116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6802" name="Picture 2" descr="http://www.techjini.com/blog/wp-content/uploads/2011/10/Windows_CE_Timel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8925741" cy="527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1969 – laboratoře Bell</a:t>
            </a:r>
          </a:p>
          <a:p>
            <a:r>
              <a:rPr lang="cs-CZ" dirty="0" smtClean="0"/>
              <a:t>Autoři: </a:t>
            </a:r>
            <a:r>
              <a:rPr lang="cs-CZ" dirty="0" err="1" smtClean="0"/>
              <a:t>Ken</a:t>
            </a:r>
            <a:r>
              <a:rPr lang="cs-CZ" dirty="0" smtClean="0"/>
              <a:t> </a:t>
            </a:r>
            <a:r>
              <a:rPr lang="cs-CZ" dirty="0" err="1" smtClean="0"/>
              <a:t>Thompson</a:t>
            </a:r>
            <a:r>
              <a:rPr lang="cs-CZ" dirty="0" smtClean="0"/>
              <a:t> a </a:t>
            </a:r>
            <a:r>
              <a:rPr lang="cs-CZ" dirty="0" err="1" smtClean="0"/>
              <a:t>Dennis</a:t>
            </a:r>
            <a:r>
              <a:rPr lang="cs-CZ" dirty="0" smtClean="0"/>
              <a:t> </a:t>
            </a:r>
            <a:r>
              <a:rPr lang="cs-CZ" dirty="0" err="1" smtClean="0"/>
              <a:t>Ritchie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482" name="Picture 2" descr="Ken Thompson (left) with Dennis Ritchie (right)">
            <a:hlinkClick r:id="rId2" tooltip="Ken Thompson (left) with Dennis Ritchie (right)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881624"/>
            <a:ext cx="4248472" cy="2759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7942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1969 Bell </a:t>
            </a:r>
            <a:r>
              <a:rPr lang="cs-CZ" dirty="0" err="1" smtClean="0"/>
              <a:t>Laboratories</a:t>
            </a:r>
            <a:endParaRPr lang="cs-CZ" dirty="0" smtClean="0"/>
          </a:p>
          <a:p>
            <a:r>
              <a:rPr lang="cs-CZ" dirty="0" smtClean="0"/>
              <a:t>Varianty:</a:t>
            </a:r>
            <a:endParaRPr lang="cs-CZ" dirty="0" smtClean="0"/>
          </a:p>
          <a:p>
            <a:pPr lvl="1"/>
            <a:r>
              <a:rPr lang="cs-CZ" dirty="0" smtClean="0"/>
              <a:t>Systém V, později patentován </a:t>
            </a:r>
            <a:r>
              <a:rPr lang="cs-CZ" dirty="0" smtClean="0"/>
              <a:t>název, komerční </a:t>
            </a:r>
            <a:r>
              <a:rPr lang="cs-CZ" dirty="0" smtClean="0"/>
              <a:t>software</a:t>
            </a:r>
          </a:p>
          <a:p>
            <a:pPr lvl="1"/>
            <a:r>
              <a:rPr lang="cs-CZ" dirty="0" smtClean="0"/>
              <a:t>BSD </a:t>
            </a:r>
            <a:r>
              <a:rPr lang="cs-CZ" dirty="0" smtClean="0"/>
              <a:t>UNIX (BSD licence)</a:t>
            </a:r>
          </a:p>
          <a:p>
            <a:r>
              <a:rPr lang="cs-CZ" dirty="0" smtClean="0"/>
              <a:t>1988 - POSIX</a:t>
            </a:r>
            <a:endParaRPr lang="cs-CZ" dirty="0" smtClean="0"/>
          </a:p>
          <a:p>
            <a:r>
              <a:rPr lang="cs-CZ" dirty="0" smtClean="0"/>
              <a:t>Linux – </a:t>
            </a:r>
            <a:r>
              <a:rPr lang="cs-CZ" dirty="0" smtClean="0"/>
              <a:t>1991, Linus </a:t>
            </a:r>
            <a:r>
              <a:rPr lang="cs-CZ" dirty="0" err="1" smtClean="0"/>
              <a:t>Thorwalds</a:t>
            </a:r>
            <a:endParaRPr lang="cs-CZ" dirty="0" smtClean="0"/>
          </a:p>
          <a:p>
            <a:pPr lvl="1"/>
            <a:r>
              <a:rPr lang="cs-CZ" dirty="0" smtClean="0"/>
              <a:t>Open </a:t>
            </a:r>
            <a:r>
              <a:rPr lang="cs-CZ" dirty="0" err="1" smtClean="0"/>
              <a:t>source</a:t>
            </a:r>
            <a:endParaRPr lang="cs-CZ" dirty="0" smtClean="0"/>
          </a:p>
          <a:p>
            <a:pPr lvl="1"/>
            <a:r>
              <a:rPr lang="cs-CZ" dirty="0" smtClean="0"/>
              <a:t>GNU/GPL </a:t>
            </a:r>
            <a:r>
              <a:rPr lang="cs-CZ" dirty="0" smtClean="0"/>
              <a:t>licence  (General Public </a:t>
            </a:r>
            <a:r>
              <a:rPr lang="cs-CZ" dirty="0" err="1" smtClean="0"/>
              <a:t>License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Víceuživatelský, </a:t>
            </a:r>
            <a:r>
              <a:rPr lang="cs-CZ" dirty="0" err="1" smtClean="0"/>
              <a:t>víceúlohový</a:t>
            </a:r>
            <a:endParaRPr lang="cs-CZ" dirty="0" smtClean="0"/>
          </a:p>
          <a:p>
            <a:r>
              <a:rPr lang="cs-CZ" dirty="0" smtClean="0"/>
              <a:t>Vše je soubor</a:t>
            </a:r>
          </a:p>
          <a:p>
            <a:pPr lvl="1"/>
            <a:r>
              <a:rPr lang="cs-CZ" dirty="0" smtClean="0"/>
              <a:t>Soubor obyčejný, speciální, adresář</a:t>
            </a:r>
          </a:p>
          <a:p>
            <a:r>
              <a:rPr lang="cs-CZ" dirty="0" smtClean="0"/>
              <a:t>Case </a:t>
            </a:r>
            <a:r>
              <a:rPr lang="cs-CZ" dirty="0" smtClean="0"/>
              <a:t>sensitivní</a:t>
            </a:r>
          </a:p>
          <a:p>
            <a:r>
              <a:rPr lang="cs-CZ" dirty="0" smtClean="0"/>
              <a:t>Přístupová práva na soubor</a:t>
            </a:r>
            <a:endParaRPr lang="cs-CZ" dirty="0" smtClean="0"/>
          </a:p>
          <a:p>
            <a:r>
              <a:rPr lang="cs-CZ" dirty="0" smtClean="0"/>
              <a:t>Konfigurace přes textové </a:t>
            </a:r>
            <a:r>
              <a:rPr lang="cs-CZ" dirty="0" smtClean="0"/>
              <a:t>soubory</a:t>
            </a:r>
          </a:p>
          <a:p>
            <a:r>
              <a:rPr lang="cs-CZ" dirty="0" smtClean="0"/>
              <a:t>Oddělovač řádku v textových souborech</a:t>
            </a:r>
            <a:endParaRPr lang="cs-CZ" dirty="0" smtClean="0"/>
          </a:p>
          <a:p>
            <a:r>
              <a:rPr lang="cs-CZ" dirty="0" smtClean="0"/>
              <a:t>GUI není součástí jádra, je to aplikace</a:t>
            </a:r>
          </a:p>
          <a:p>
            <a:r>
              <a:rPr lang="cs-CZ" dirty="0" smtClean="0"/>
              <a:t>Volitelný </a:t>
            </a:r>
            <a:r>
              <a:rPr lang="cs-CZ" dirty="0" err="1" smtClean="0"/>
              <a:t>shell</a:t>
            </a:r>
            <a:r>
              <a:rPr lang="cs-CZ" dirty="0" smtClean="0"/>
              <a:t> i </a:t>
            </a:r>
            <a:r>
              <a:rPr lang="cs-CZ" dirty="0" err="1" smtClean="0"/>
              <a:t>zaváděč</a:t>
            </a:r>
            <a:r>
              <a:rPr lang="cs-CZ" dirty="0" smtClean="0"/>
              <a:t> (LILO,GRUB)</a:t>
            </a:r>
          </a:p>
          <a:p>
            <a:r>
              <a:rPr lang="cs-CZ" dirty="0" smtClean="0"/>
              <a:t>X-</a:t>
            </a:r>
            <a:r>
              <a:rPr lang="cs-CZ" dirty="0" err="1" smtClean="0"/>
              <a:t>windows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UNIX - filozofie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Skládáme malé funkční celky, které dělají svou práci dobře a nejsou natolik náchylné k chybám, jako velké molochy.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Minimální adresářová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err="1" smtClean="0"/>
              <a:t>bin</a:t>
            </a:r>
            <a:r>
              <a:rPr lang="cs-CZ" dirty="0" smtClean="0"/>
              <a:t>		adresář s příkazy systému</a:t>
            </a:r>
          </a:p>
          <a:p>
            <a:pPr>
              <a:buNone/>
            </a:pPr>
            <a:r>
              <a:rPr lang="cs-CZ" dirty="0" err="1" smtClean="0"/>
              <a:t>dev</a:t>
            </a:r>
            <a:r>
              <a:rPr lang="cs-CZ" dirty="0" smtClean="0"/>
              <a:t>		speciální soubory zařízení (device)</a:t>
            </a:r>
          </a:p>
          <a:p>
            <a:pPr>
              <a:buNone/>
            </a:pPr>
            <a:r>
              <a:rPr lang="cs-CZ" dirty="0" err="1" smtClean="0"/>
              <a:t>etc</a:t>
            </a:r>
            <a:r>
              <a:rPr lang="cs-CZ" dirty="0" smtClean="0"/>
              <a:t>		systémové programy a data</a:t>
            </a:r>
          </a:p>
          <a:p>
            <a:pPr>
              <a:buNone/>
            </a:pPr>
            <a:r>
              <a:rPr lang="cs-CZ" dirty="0" err="1" smtClean="0"/>
              <a:t>tmp</a:t>
            </a:r>
            <a:endParaRPr lang="cs-CZ" dirty="0" smtClean="0"/>
          </a:p>
          <a:p>
            <a:pPr>
              <a:buNone/>
            </a:pPr>
            <a:r>
              <a:rPr lang="cs-CZ" dirty="0" err="1" smtClean="0"/>
              <a:t>home</a:t>
            </a:r>
            <a:r>
              <a:rPr lang="cs-CZ" dirty="0" smtClean="0"/>
              <a:t>		adresáře uživatelů</a:t>
            </a:r>
          </a:p>
          <a:p>
            <a:pPr>
              <a:buNone/>
            </a:pPr>
            <a:r>
              <a:rPr lang="cs-CZ" dirty="0" smtClean="0"/>
              <a:t>var		logy apod.</a:t>
            </a:r>
          </a:p>
          <a:p>
            <a:pPr>
              <a:buNone/>
            </a:pPr>
            <a:r>
              <a:rPr lang="cs-CZ" dirty="0" err="1" smtClean="0"/>
              <a:t>usr</a:t>
            </a:r>
            <a:r>
              <a:rPr lang="cs-CZ" dirty="0" smtClean="0"/>
              <a:t>		další adresáře systému</a:t>
            </a:r>
          </a:p>
          <a:p>
            <a:pPr>
              <a:buNone/>
            </a:pPr>
            <a:r>
              <a:rPr lang="cs-CZ" dirty="0" smtClean="0"/>
              <a:t>	/</a:t>
            </a:r>
            <a:r>
              <a:rPr lang="cs-CZ" dirty="0" err="1" smtClean="0"/>
              <a:t>usr</a:t>
            </a:r>
            <a:r>
              <a:rPr lang="cs-CZ" dirty="0" smtClean="0"/>
              <a:t>/</a:t>
            </a:r>
            <a:r>
              <a:rPr lang="cs-CZ" dirty="0" err="1" smtClean="0"/>
              <a:t>bin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/</a:t>
            </a:r>
            <a:r>
              <a:rPr lang="cs-CZ" dirty="0" err="1" smtClean="0"/>
              <a:t>usr</a:t>
            </a:r>
            <a:r>
              <a:rPr lang="cs-CZ" dirty="0" smtClean="0"/>
              <a:t>/</a:t>
            </a:r>
            <a:r>
              <a:rPr lang="cs-CZ" dirty="0" err="1" smtClean="0"/>
              <a:t>include</a:t>
            </a:r>
            <a:r>
              <a:rPr lang="cs-CZ" dirty="0" smtClean="0"/>
              <a:t>	hlavičky pro </a:t>
            </a:r>
            <a:r>
              <a:rPr lang="cs-CZ" dirty="0" err="1" smtClean="0"/>
              <a:t>progr.jazyk</a:t>
            </a:r>
            <a:r>
              <a:rPr lang="cs-CZ" dirty="0" smtClean="0"/>
              <a:t> C</a:t>
            </a:r>
          </a:p>
          <a:p>
            <a:pPr>
              <a:buNone/>
            </a:pPr>
            <a:r>
              <a:rPr lang="cs-CZ" dirty="0" smtClean="0"/>
              <a:t>	/</a:t>
            </a:r>
            <a:r>
              <a:rPr lang="cs-CZ" dirty="0" err="1" smtClean="0"/>
              <a:t>usr</a:t>
            </a:r>
            <a:r>
              <a:rPr lang="cs-CZ" dirty="0" smtClean="0"/>
              <a:t>/lib</a:t>
            </a:r>
          </a:p>
          <a:p>
            <a:pPr>
              <a:buNone/>
            </a:pPr>
            <a:r>
              <a:rPr lang="cs-CZ" dirty="0" smtClean="0"/>
              <a:t>	/</a:t>
            </a:r>
            <a:r>
              <a:rPr lang="cs-CZ" dirty="0" err="1" smtClean="0"/>
              <a:t>usr</a:t>
            </a:r>
            <a:r>
              <a:rPr lang="cs-CZ" dirty="0" smtClean="0"/>
              <a:t>/</a:t>
            </a:r>
            <a:r>
              <a:rPr lang="cs-CZ" dirty="0" err="1" smtClean="0"/>
              <a:t>local</a:t>
            </a:r>
            <a:r>
              <a:rPr lang="cs-CZ" dirty="0" smtClean="0"/>
              <a:t>	zde je programové vybavení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operačního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Ovládání počítače</a:t>
            </a:r>
          </a:p>
          <a:p>
            <a:r>
              <a:rPr lang="cs-CZ" dirty="0" smtClean="0"/>
              <a:t>Abstrakce hardware – rozhraní pro programy- API, HAL, virtuální počítač</a:t>
            </a:r>
          </a:p>
          <a:p>
            <a:r>
              <a:rPr lang="cs-CZ" dirty="0" smtClean="0"/>
              <a:t>Správa prostředků – </a:t>
            </a:r>
            <a:r>
              <a:rPr lang="cs-CZ" dirty="0" err="1" smtClean="0"/>
              <a:t>resource</a:t>
            </a:r>
            <a:r>
              <a:rPr lang="cs-CZ" dirty="0" smtClean="0"/>
              <a:t> </a:t>
            </a:r>
            <a:r>
              <a:rPr lang="cs-CZ" dirty="0" err="1" smtClean="0"/>
              <a:t>manager</a:t>
            </a:r>
            <a:endParaRPr lang="cs-CZ" dirty="0" smtClean="0"/>
          </a:p>
          <a:p>
            <a:r>
              <a:rPr lang="cs-CZ" dirty="0" smtClean="0"/>
              <a:t>Správa procesů</a:t>
            </a:r>
          </a:p>
          <a:p>
            <a:r>
              <a:rPr lang="cs-CZ" dirty="0" smtClean="0"/>
              <a:t>Správa </a:t>
            </a:r>
            <a:r>
              <a:rPr lang="cs-CZ" dirty="0" err="1" smtClean="0"/>
              <a:t>filesystému</a:t>
            </a:r>
            <a:endParaRPr lang="cs-CZ" dirty="0" smtClean="0"/>
          </a:p>
          <a:p>
            <a:r>
              <a:rPr lang="cs-CZ" dirty="0" smtClean="0"/>
              <a:t>User interface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C00000"/>
                </a:solidFill>
              </a:rPr>
              <a:t>/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C00000"/>
                </a:solidFill>
              </a:rPr>
              <a:t>- </a:t>
            </a:r>
            <a:r>
              <a:rPr lang="cs-CZ" dirty="0" err="1" smtClean="0">
                <a:solidFill>
                  <a:srgbClr val="C00000"/>
                </a:solidFill>
              </a:rPr>
              <a:t>root</a:t>
            </a:r>
            <a:r>
              <a:rPr lang="cs-CZ" dirty="0" smtClean="0">
                <a:solidFill>
                  <a:srgbClr val="C00000"/>
                </a:solidFill>
              </a:rPr>
              <a:t>, kořen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Obyčejný soubor </a:t>
            </a:r>
            <a:r>
              <a:rPr lang="cs-CZ" dirty="0" smtClean="0"/>
              <a:t>– posloupnost bytů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Adresář</a:t>
            </a:r>
            <a:r>
              <a:rPr lang="cs-CZ" dirty="0" smtClean="0"/>
              <a:t> – vazba mezi jménem souboru a souborem.</a:t>
            </a:r>
          </a:p>
          <a:p>
            <a:pPr>
              <a:buNone/>
            </a:pPr>
            <a:r>
              <a:rPr lang="cs-CZ" dirty="0" smtClean="0"/>
              <a:t>Adresář obsahuje minimálně dva speciální soubory:</a:t>
            </a:r>
          </a:p>
          <a:p>
            <a:pPr lvl="1"/>
            <a:r>
              <a:rPr lang="cs-CZ" dirty="0" smtClean="0"/>
              <a:t>adresář samotný</a:t>
            </a:r>
          </a:p>
          <a:p>
            <a:pPr lvl="1"/>
            <a:r>
              <a:rPr lang="cs-CZ" dirty="0" smtClean="0"/>
              <a:t>rodičovský adresář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5731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Linuxu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rgbClr val="C00000"/>
                </a:solidFill>
              </a:rPr>
              <a:t>distribuce vycházející z </a:t>
            </a:r>
            <a:r>
              <a:rPr lang="cs-CZ" dirty="0" err="1" smtClean="0">
                <a:solidFill>
                  <a:srgbClr val="C00000"/>
                </a:solidFill>
              </a:rPr>
              <a:t>Debianu</a:t>
            </a:r>
            <a:r>
              <a:rPr lang="cs-CZ" dirty="0" smtClean="0">
                <a:solidFill>
                  <a:srgbClr val="C00000"/>
                </a:solidFill>
              </a:rPr>
              <a:t> (.</a:t>
            </a:r>
            <a:r>
              <a:rPr lang="cs-CZ" dirty="0" err="1" smtClean="0">
                <a:solidFill>
                  <a:srgbClr val="C00000"/>
                </a:solidFill>
              </a:rPr>
              <a:t>deb</a:t>
            </a:r>
            <a:r>
              <a:rPr lang="cs-CZ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cs-CZ" dirty="0" err="1" smtClean="0"/>
              <a:t>Ubuntu</a:t>
            </a:r>
            <a:r>
              <a:rPr lang="cs-CZ" dirty="0" smtClean="0"/>
              <a:t> nebo známé distribuce </a:t>
            </a:r>
            <a:r>
              <a:rPr lang="cs-CZ" dirty="0" err="1" smtClean="0"/>
              <a:t>Damn</a:t>
            </a:r>
            <a:r>
              <a:rPr lang="cs-CZ" dirty="0" smtClean="0"/>
              <a:t> </a:t>
            </a:r>
            <a:r>
              <a:rPr lang="cs-CZ" dirty="0" err="1" smtClean="0"/>
              <a:t>Small</a:t>
            </a:r>
            <a:r>
              <a:rPr lang="cs-CZ" dirty="0" smtClean="0"/>
              <a:t> Linux, </a:t>
            </a:r>
            <a:r>
              <a:rPr lang="cs-CZ" dirty="0" err="1" smtClean="0"/>
              <a:t>Xandros</a:t>
            </a:r>
            <a:r>
              <a:rPr lang="cs-CZ" dirty="0" smtClean="0"/>
              <a:t> či </a:t>
            </a:r>
            <a:r>
              <a:rPr lang="cs-CZ" dirty="0" err="1" smtClean="0"/>
              <a:t>Knoppix</a:t>
            </a:r>
            <a:r>
              <a:rPr lang="cs-CZ" dirty="0" smtClean="0"/>
              <a:t> jakožto i výborná česká </a:t>
            </a:r>
            <a:r>
              <a:rPr lang="cs-CZ" dirty="0" err="1" smtClean="0"/>
              <a:t>LiveCD</a:t>
            </a:r>
            <a:r>
              <a:rPr lang="cs-CZ" dirty="0" smtClean="0"/>
              <a:t> distribuce </a:t>
            </a:r>
            <a:r>
              <a:rPr lang="cs-CZ" dirty="0" err="1" smtClean="0"/>
              <a:t>Danix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>
                <a:hlinkClick r:id="rId2"/>
              </a:rPr>
              <a:t>http://debian.org</a:t>
            </a:r>
            <a:endParaRPr lang="cs-CZ" dirty="0" smtClean="0"/>
          </a:p>
          <a:p>
            <a:pPr lvl="0"/>
            <a:r>
              <a:rPr lang="cs-CZ" dirty="0" smtClean="0">
                <a:solidFill>
                  <a:srgbClr val="C00000"/>
                </a:solidFill>
              </a:rPr>
              <a:t>distribuce vycházející z </a:t>
            </a:r>
            <a:r>
              <a:rPr lang="cs-CZ" dirty="0" err="1" smtClean="0">
                <a:solidFill>
                  <a:srgbClr val="C00000"/>
                </a:solidFill>
              </a:rPr>
              <a:t>Red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Hat</a:t>
            </a:r>
            <a:r>
              <a:rPr lang="cs-CZ" dirty="0" smtClean="0">
                <a:solidFill>
                  <a:srgbClr val="C00000"/>
                </a:solidFill>
              </a:rPr>
              <a:t>  (.</a:t>
            </a:r>
            <a:r>
              <a:rPr lang="cs-CZ" dirty="0" err="1" smtClean="0">
                <a:solidFill>
                  <a:srgbClr val="C00000"/>
                </a:solidFill>
              </a:rPr>
              <a:t>rpm</a:t>
            </a:r>
            <a:r>
              <a:rPr lang="cs-CZ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cs-CZ" dirty="0" err="1" smtClean="0"/>
              <a:t>SuSE</a:t>
            </a:r>
            <a:r>
              <a:rPr lang="cs-CZ" dirty="0" smtClean="0"/>
              <a:t>, </a:t>
            </a:r>
            <a:r>
              <a:rPr lang="cs-CZ" dirty="0" err="1" smtClean="0"/>
              <a:t>Mandrake</a:t>
            </a:r>
            <a:r>
              <a:rPr lang="cs-CZ" dirty="0" smtClean="0"/>
              <a:t> </a:t>
            </a:r>
            <a:r>
              <a:rPr lang="cs-CZ" dirty="0" err="1" smtClean="0"/>
              <a:t>Caldera</a:t>
            </a:r>
            <a:r>
              <a:rPr lang="cs-CZ" dirty="0" smtClean="0"/>
              <a:t> </a:t>
            </a:r>
            <a:r>
              <a:rPr lang="cs-CZ" dirty="0" err="1" smtClean="0"/>
              <a:t>OpenLinux</a:t>
            </a:r>
            <a:r>
              <a:rPr lang="cs-CZ" dirty="0" smtClean="0"/>
              <a:t> a </a:t>
            </a:r>
            <a:r>
              <a:rPr lang="cs-CZ" dirty="0" err="1" smtClean="0"/>
              <a:t>Slackware</a:t>
            </a:r>
            <a:endParaRPr lang="cs-CZ" dirty="0" smtClean="0"/>
          </a:p>
          <a:p>
            <a:pPr lvl="1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redhat.com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6762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Linux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1991 </a:t>
            </a:r>
            <a:r>
              <a:rPr lang="cs-CZ" dirty="0" err="1" smtClean="0"/>
              <a:t>Linus</a:t>
            </a:r>
            <a:r>
              <a:rPr lang="cs-CZ" dirty="0" smtClean="0"/>
              <a:t> </a:t>
            </a:r>
            <a:r>
              <a:rPr lang="cs-CZ" dirty="0" err="1" smtClean="0"/>
              <a:t>Torwalds</a:t>
            </a:r>
            <a:endParaRPr lang="cs-CZ" dirty="0" smtClean="0"/>
          </a:p>
          <a:p>
            <a:r>
              <a:rPr lang="cs-CZ" dirty="0" smtClean="0"/>
              <a:t>Linux = jádro</a:t>
            </a:r>
          </a:p>
          <a:p>
            <a:r>
              <a:rPr lang="cs-CZ" dirty="0" smtClean="0"/>
              <a:t>Distribuce</a:t>
            </a:r>
          </a:p>
          <a:p>
            <a:pPr lvl="1"/>
            <a:r>
              <a:rPr lang="cs-CZ" dirty="0" err="1" smtClean="0"/>
              <a:t>Debian</a:t>
            </a:r>
            <a:r>
              <a:rPr lang="cs-CZ" dirty="0"/>
              <a:t>,</a:t>
            </a:r>
            <a:r>
              <a:rPr lang="cs-CZ" dirty="0" smtClean="0"/>
              <a:t> </a:t>
            </a:r>
            <a:r>
              <a:rPr lang="cs-CZ" dirty="0" err="1" smtClean="0"/>
              <a:t>Ubuntu</a:t>
            </a:r>
            <a:r>
              <a:rPr lang="cs-CZ" dirty="0"/>
              <a:t>,</a:t>
            </a:r>
            <a:r>
              <a:rPr lang="cs-CZ" dirty="0" smtClean="0"/>
              <a:t> </a:t>
            </a:r>
            <a:r>
              <a:rPr lang="cs-CZ" dirty="0" err="1" smtClean="0"/>
              <a:t>Kubuntu</a:t>
            </a:r>
            <a:r>
              <a:rPr lang="cs-CZ" dirty="0" smtClean="0"/>
              <a:t>, …</a:t>
            </a:r>
          </a:p>
          <a:p>
            <a:pPr lvl="1"/>
            <a:r>
              <a:rPr lang="cs-CZ" dirty="0" err="1" smtClean="0"/>
              <a:t>Red</a:t>
            </a:r>
            <a:r>
              <a:rPr lang="cs-CZ" dirty="0" smtClean="0"/>
              <a:t> </a:t>
            </a:r>
            <a:r>
              <a:rPr lang="cs-CZ" dirty="0" err="1" smtClean="0"/>
              <a:t>hat</a:t>
            </a:r>
            <a:r>
              <a:rPr lang="cs-CZ" dirty="0" smtClean="0"/>
              <a:t>, </a:t>
            </a:r>
            <a:r>
              <a:rPr lang="cs-CZ" dirty="0" err="1" smtClean="0"/>
              <a:t>Fedora</a:t>
            </a:r>
            <a:r>
              <a:rPr lang="cs-CZ" dirty="0" smtClean="0"/>
              <a:t>, …</a:t>
            </a:r>
          </a:p>
          <a:p>
            <a:pPr lvl="1"/>
            <a:r>
              <a:rPr lang="cs-CZ" dirty="0" smtClean="0"/>
              <a:t>Live distribuce – spustitelné z CD</a:t>
            </a:r>
          </a:p>
          <a:p>
            <a:pPr lvl="1"/>
            <a:r>
              <a:rPr lang="cs-CZ" dirty="0" smtClean="0"/>
              <a:t>RT distribuce </a:t>
            </a:r>
          </a:p>
          <a:p>
            <a:r>
              <a:rPr lang="cs-CZ" dirty="0" smtClean="0"/>
              <a:t>Distribuce mají verze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OS UNIX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85860"/>
            <a:ext cx="5760720" cy="489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48155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LINUXU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Ubuntu</a:t>
            </a:r>
            <a:r>
              <a:rPr lang="cs-CZ" dirty="0" smtClean="0"/>
              <a:t> (</a:t>
            </a:r>
            <a:r>
              <a:rPr lang="cs-CZ" dirty="0" err="1" smtClean="0"/>
              <a:t>Kubuntu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Fedora</a:t>
            </a:r>
            <a:endParaRPr lang="cs-CZ" dirty="0" smtClean="0"/>
          </a:p>
          <a:p>
            <a:r>
              <a:rPr lang="cs-CZ" dirty="0" err="1" smtClean="0"/>
              <a:t>Debian</a:t>
            </a:r>
            <a:endParaRPr lang="cs-CZ" dirty="0" smtClean="0"/>
          </a:p>
          <a:p>
            <a:r>
              <a:rPr lang="cs-CZ" dirty="0" err="1" smtClean="0"/>
              <a:t>Mandriva</a:t>
            </a:r>
            <a:endParaRPr lang="cs-CZ" dirty="0" smtClean="0"/>
          </a:p>
          <a:p>
            <a:r>
              <a:rPr lang="cs-CZ" dirty="0" smtClean="0"/>
              <a:t>Open SUSE</a:t>
            </a:r>
          </a:p>
          <a:p>
            <a:r>
              <a:rPr lang="cs-CZ" dirty="0" smtClean="0"/>
              <a:t>Cent OS</a:t>
            </a:r>
          </a:p>
          <a:p>
            <a:r>
              <a:rPr lang="cs-CZ" dirty="0" smtClean="0"/>
              <a:t>Arch Linux</a:t>
            </a:r>
            <a:endParaRPr lang="cs-CZ" dirty="0"/>
          </a:p>
        </p:txBody>
      </p:sp>
      <p:pic>
        <p:nvPicPr>
          <p:cNvPr id="4098" name="Picture 2" descr="http://4.bp.blogspot.com/_4lOJU_i_xWY/TFDwTROMjkI/AAAAAAAAAFE/Kkv0UNzJQ4E/s200/dist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085" y="2132856"/>
            <a:ext cx="4339073" cy="3080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34078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Linux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5778" name="Picture 2" descr="http://www.techjini.com/blog/wp-content/uploads/2011/10/linuxdistrotimeline-7.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7200800" cy="5194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Mac OS X </a:t>
            </a:r>
            <a:r>
              <a:rPr lang="cs-CZ" dirty="0" err="1" smtClean="0"/>
              <a:t>timeline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Mac OS X Time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096000" cy="4762500"/>
          </a:xfrm>
          <a:prstGeom prst="rect">
            <a:avLst/>
          </a:prstGeom>
          <a:noFill/>
        </p:spPr>
      </p:pic>
      <p:pic>
        <p:nvPicPr>
          <p:cNvPr id="1028" name="Picture 4" descr="http://cdn.arstechnica.net/wp-content/uploads/2012/05/snow_leopard_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096344" cy="1741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McIntosh Filesystem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MFS – McIntosh File System</a:t>
            </a:r>
          </a:p>
          <a:p>
            <a:r>
              <a:rPr lang="pl-PL" dirty="0" smtClean="0"/>
              <a:t>HFS – Hierarchical File System (1985-1998)</a:t>
            </a:r>
          </a:p>
          <a:p>
            <a:r>
              <a:rPr lang="pl-PL" dirty="0" smtClean="0"/>
              <a:t>HFS</a:t>
            </a:r>
            <a:r>
              <a:rPr lang="cs-CZ" dirty="0" smtClean="0"/>
              <a:t>+</a:t>
            </a:r>
            <a:r>
              <a:rPr lang="pl-PL" dirty="0" smtClean="0"/>
              <a:t>  (Mac OS Extended) </a:t>
            </a:r>
          </a:p>
          <a:p>
            <a:pPr lvl="1"/>
            <a:r>
              <a:rPr lang="pl-PL" dirty="0" smtClean="0"/>
              <a:t>adresy </a:t>
            </a:r>
            <a:r>
              <a:rPr lang="pl-PL" dirty="0" smtClean="0"/>
              <a:t>alokačních bloků 32 bitové</a:t>
            </a:r>
            <a:endParaRPr lang="pl-PL" dirty="0" smtClean="0"/>
          </a:p>
          <a:p>
            <a:pPr lvl="1"/>
            <a:r>
              <a:rPr lang="pl-PL" dirty="0" smtClean="0"/>
              <a:t>Využívá</a:t>
            </a:r>
            <a:r>
              <a:rPr lang="pl-PL" dirty="0" smtClean="0"/>
              <a:t> </a:t>
            </a:r>
            <a:r>
              <a:rPr lang="pl-PL" dirty="0" smtClean="0"/>
              <a:t>UNICODE</a:t>
            </a:r>
          </a:p>
          <a:p>
            <a:pPr lvl="1"/>
            <a:r>
              <a:rPr lang="pl-PL" dirty="0" smtClean="0"/>
              <a:t>Maximální velikost </a:t>
            </a:r>
            <a:r>
              <a:rPr lang="pl-PL" dirty="0" smtClean="0"/>
              <a:t>255 znaków </a:t>
            </a:r>
            <a:endParaRPr lang="pl-PL" dirty="0" smtClean="0"/>
          </a:p>
          <a:p>
            <a:pPr lvl="1"/>
            <a:r>
              <a:rPr lang="pl-PL" dirty="0" smtClean="0"/>
              <a:t>Využití B-stromu pro uchování dat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cs-CZ" dirty="0" smtClean="0">
                <a:hlinkClick r:id="rId2"/>
              </a:rPr>
              <a:t>http://osxbook.com/book/bonus/ancient/whatismacosx/arch_fs.html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13136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Comparation of file systems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cs-CZ" sz="2400" dirty="0" smtClean="0">
                <a:hlinkClick r:id="rId2"/>
              </a:rPr>
              <a:t>http://en.wikipedia.org/wiki/Comparison_of_file_systems</a:t>
            </a:r>
            <a:endParaRPr lang="cs-CZ" sz="2400" dirty="0" smtClean="0"/>
          </a:p>
          <a:p>
            <a:pPr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859066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0476"/>
            <a:ext cx="7920880" cy="572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1839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operačního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</a:p>
          <a:p>
            <a:pPr lvl="2"/>
            <a:r>
              <a:rPr lang="cs-CZ" dirty="0" smtClean="0"/>
              <a:t>Monolitické – UNIX, Linux</a:t>
            </a:r>
          </a:p>
          <a:p>
            <a:pPr lvl="2"/>
            <a:r>
              <a:rPr lang="cs-CZ" dirty="0" err="1" smtClean="0"/>
              <a:t>Mikrojádro</a:t>
            </a:r>
            <a:r>
              <a:rPr lang="cs-CZ" dirty="0" smtClean="0"/>
              <a:t> – AIX,</a:t>
            </a:r>
            <a:r>
              <a:rPr lang="cs-CZ" dirty="0" err="1" smtClean="0"/>
              <a:t>BeOS</a:t>
            </a:r>
            <a:r>
              <a:rPr lang="cs-CZ" dirty="0" smtClean="0"/>
              <a:t>, Hurd, Mach, Mac OS X, MINIX </a:t>
            </a:r>
            <a:r>
              <a:rPr lang="cs-CZ" dirty="0" err="1" smtClean="0"/>
              <a:t>and</a:t>
            </a:r>
            <a:r>
              <a:rPr lang="cs-CZ" dirty="0" smtClean="0"/>
              <a:t> QNX.</a:t>
            </a:r>
          </a:p>
          <a:p>
            <a:pPr lvl="2"/>
            <a:r>
              <a:rPr lang="cs-CZ" dirty="0" smtClean="0"/>
              <a:t>Hybridní </a:t>
            </a:r>
            <a:r>
              <a:rPr lang="cs-CZ" smtClean="0"/>
              <a:t>jádro – Windows NT, BSD UNIX</a:t>
            </a:r>
            <a:endParaRPr lang="cs-CZ" dirty="0" smtClean="0"/>
          </a:p>
          <a:p>
            <a:r>
              <a:rPr lang="cs-CZ" dirty="0" smtClean="0"/>
              <a:t>Pomocné systémové nástroje</a:t>
            </a:r>
          </a:p>
          <a:p>
            <a:r>
              <a:rPr lang="cs-CZ" dirty="0" smtClean="0"/>
              <a:t>Ovladače</a:t>
            </a:r>
          </a:p>
          <a:p>
            <a:r>
              <a:rPr lang="cs-CZ" dirty="0" smtClean="0"/>
              <a:t>Příkazový procesor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Co je operační systém – správa prostředků, správa procesů, prostředí, abstrakce hardware</a:t>
            </a:r>
          </a:p>
          <a:p>
            <a:r>
              <a:rPr lang="cs-CZ" dirty="0" smtClean="0"/>
              <a:t>Kernel a jeho funkce</a:t>
            </a:r>
          </a:p>
          <a:p>
            <a:r>
              <a:rPr lang="cs-CZ" dirty="0" smtClean="0"/>
              <a:t>Multitasking – kooperativní, preemptivní</a:t>
            </a:r>
          </a:p>
          <a:p>
            <a:r>
              <a:rPr lang="cs-CZ" dirty="0" smtClean="0"/>
              <a:t>Správa procesů – priorita, </a:t>
            </a:r>
            <a:r>
              <a:rPr lang="cs-CZ" dirty="0" err="1" smtClean="0"/>
              <a:t>scheduling</a:t>
            </a:r>
            <a:endParaRPr lang="cs-CZ" dirty="0" smtClean="0"/>
          </a:p>
          <a:p>
            <a:r>
              <a:rPr lang="cs-CZ" dirty="0" smtClean="0"/>
              <a:t>Synchronizace – </a:t>
            </a:r>
            <a:r>
              <a:rPr lang="cs-CZ" dirty="0" err="1" smtClean="0"/>
              <a:t>event</a:t>
            </a:r>
            <a:r>
              <a:rPr lang="cs-CZ" dirty="0" smtClean="0"/>
              <a:t>, </a:t>
            </a:r>
            <a:r>
              <a:rPr lang="cs-CZ" dirty="0" err="1" smtClean="0"/>
              <a:t>mutex</a:t>
            </a:r>
            <a:r>
              <a:rPr lang="cs-CZ" dirty="0" smtClean="0"/>
              <a:t>, kritická sekce</a:t>
            </a:r>
          </a:p>
          <a:p>
            <a:r>
              <a:rPr lang="cs-CZ" dirty="0" smtClean="0"/>
              <a:t>K čemu je souborový systém</a:t>
            </a:r>
          </a:p>
          <a:p>
            <a:r>
              <a:rPr lang="cs-CZ" dirty="0" smtClean="0"/>
              <a:t>Operační systémy MS DOS, Windows, Unix (Linux), mainframe (VMS, 0S/400,…)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33987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Děkuji za pozornost…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2022</Words>
  <Application>Microsoft Office PowerPoint</Application>
  <PresentationFormat>Předvádění na obrazovce (4:3)</PresentationFormat>
  <Paragraphs>536</Paragraphs>
  <Slides>91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91</vt:i4>
      </vt:variant>
    </vt:vector>
  </HeadingPairs>
  <TitlesOfParts>
    <vt:vector size="92" baseType="lpstr">
      <vt:lpstr>Motiv sady Office</vt:lpstr>
      <vt:lpstr>Základy informatiky operační systémy</vt:lpstr>
      <vt:lpstr>Obsah přednášky</vt:lpstr>
      <vt:lpstr>Prezentace aplikace PowerPoint</vt:lpstr>
      <vt:lpstr>Procesor</vt:lpstr>
      <vt:lpstr>Procesor</vt:lpstr>
      <vt:lpstr>Procesor – parametry</vt:lpstr>
      <vt:lpstr>Endianita</vt:lpstr>
      <vt:lpstr>Funkce operačního systému</vt:lpstr>
      <vt:lpstr>Stavba operačního systému</vt:lpstr>
      <vt:lpstr>Jádro - kernel</vt:lpstr>
      <vt:lpstr>Rozdělení OS</vt:lpstr>
      <vt:lpstr>Multitasking</vt:lpstr>
      <vt:lpstr>Prezentace aplikace PowerPoint</vt:lpstr>
      <vt:lpstr>Typy OS</vt:lpstr>
      <vt:lpstr>Současné OS</vt:lpstr>
      <vt:lpstr>Rozdělení OS dle způsobu nasazení</vt:lpstr>
      <vt:lpstr>OS reálného času</vt:lpstr>
      <vt:lpstr>RTOS</vt:lpstr>
      <vt:lpstr>OS Windows a RT</vt:lpstr>
      <vt:lpstr>OS mainframe</vt:lpstr>
      <vt:lpstr>OpenVMS</vt:lpstr>
      <vt:lpstr>RSX 11</vt:lpstr>
      <vt:lpstr>Interrupt</vt:lpstr>
      <vt:lpstr>Vnitřní interrupt z programu x86 assembler</vt:lpstr>
      <vt:lpstr>DMA</vt:lpstr>
      <vt:lpstr>Porty</vt:lpstr>
      <vt:lpstr>Priority procesů</vt:lpstr>
      <vt:lpstr>Procesy</vt:lpstr>
      <vt:lpstr>Prezentace aplikace PowerPoint</vt:lpstr>
      <vt:lpstr>Procesy - stavy</vt:lpstr>
      <vt:lpstr>Process State</vt:lpstr>
      <vt:lpstr>Thread</vt:lpstr>
      <vt:lpstr>Job</vt:lpstr>
      <vt:lpstr>PE format</vt:lpstr>
      <vt:lpstr>Running the process</vt:lpstr>
      <vt:lpstr>Synchronizace procesů</vt:lpstr>
      <vt:lpstr>Podmínky deadlocku (Coffman)</vt:lpstr>
      <vt:lpstr>Plánování procesů</vt:lpstr>
      <vt:lpstr>Kritická sekce</vt:lpstr>
      <vt:lpstr>Správa paměti</vt:lpstr>
      <vt:lpstr>Stránkování</vt:lpstr>
      <vt:lpstr>Abstract model of Virtual to Physical address mapping</vt:lpstr>
      <vt:lpstr>Prezentace aplikace PowerPoint</vt:lpstr>
      <vt:lpstr>Swapping</vt:lpstr>
      <vt:lpstr>Souborový systém a uživatelské rozhraní</vt:lpstr>
      <vt:lpstr>Filesystém</vt:lpstr>
      <vt:lpstr>NTFS</vt:lpstr>
      <vt:lpstr>Prezentace aplikace PowerPoint</vt:lpstr>
      <vt:lpstr>Prezentace aplikace PowerPoint</vt:lpstr>
      <vt:lpstr>MS DOS</vt:lpstr>
      <vt:lpstr>Prezentace aplikace PowerPoint</vt:lpstr>
      <vt:lpstr>Windows 3.x</vt:lpstr>
      <vt:lpstr>Windows 95</vt:lpstr>
      <vt:lpstr>Windows 98</vt:lpstr>
      <vt:lpstr>Windows NT</vt:lpstr>
      <vt:lpstr>Prezentace aplikace PowerPoint</vt:lpstr>
      <vt:lpstr>OSI in Windows NT</vt:lpstr>
      <vt:lpstr>Windows NT</vt:lpstr>
      <vt:lpstr>Windows 9x - NT</vt:lpstr>
      <vt:lpstr>Systémové procesy Windows</vt:lpstr>
      <vt:lpstr>Registry Windows</vt:lpstr>
      <vt:lpstr>Registry Windows</vt:lpstr>
      <vt:lpstr>Souborový systém FAT</vt:lpstr>
      <vt:lpstr>Prezentace aplikace PowerPoint</vt:lpstr>
      <vt:lpstr>Souborový systém NTFS</vt:lpstr>
      <vt:lpstr>Další souborové systémy</vt:lpstr>
      <vt:lpstr>Technologie a pojmy ze světa Windows</vt:lpstr>
      <vt:lpstr>Prezentace aplikace PowerPoint</vt:lpstr>
      <vt:lpstr>Co je to BIOS</vt:lpstr>
      <vt:lpstr>Zapnutí počítače</vt:lpstr>
      <vt:lpstr>Jak startují Windows?</vt:lpstr>
      <vt:lpstr>Start Windows NT</vt:lpstr>
      <vt:lpstr>Prezentace aplikace PowerPoint</vt:lpstr>
      <vt:lpstr>Prezentace aplikace PowerPoint</vt:lpstr>
      <vt:lpstr>UNIX</vt:lpstr>
      <vt:lpstr>UNIX</vt:lpstr>
      <vt:lpstr>UNIX</vt:lpstr>
      <vt:lpstr>UNIX - filozofie</vt:lpstr>
      <vt:lpstr>Minimální adresářová struktura</vt:lpstr>
      <vt:lpstr>Prezentace aplikace PowerPoint</vt:lpstr>
      <vt:lpstr>Distribuce Linuxu</vt:lpstr>
      <vt:lpstr>Linux</vt:lpstr>
      <vt:lpstr>Vývoj OS UNIX</vt:lpstr>
      <vt:lpstr>Distribuce LINUXU </vt:lpstr>
      <vt:lpstr>Linux</vt:lpstr>
      <vt:lpstr>Mac OS X timeline</vt:lpstr>
      <vt:lpstr>McIntosh Filesystem</vt:lpstr>
      <vt:lpstr>Comparation of file systems</vt:lpstr>
      <vt:lpstr>Prezentace aplikace PowerPoint</vt:lpstr>
      <vt:lpstr>Shrnutí</vt:lpstr>
      <vt:lpstr>Prezentace aplikace PowerPoint</vt:lpstr>
    </vt:vector>
  </TitlesOfParts>
  <Company>VŠB TU Ostrava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informatiky hardware</dc:title>
  <dc:creator>Danel</dc:creator>
  <cp:lastModifiedBy>uzivatel</cp:lastModifiedBy>
  <cp:revision>68</cp:revision>
  <dcterms:created xsi:type="dcterms:W3CDTF">2009-09-07T08:19:53Z</dcterms:created>
  <dcterms:modified xsi:type="dcterms:W3CDTF">2013-10-07T12:36:13Z</dcterms:modified>
</cp:coreProperties>
</file>